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70" r:id="rId3"/>
    <p:sldId id="268" r:id="rId4"/>
    <p:sldId id="317" r:id="rId5"/>
    <p:sldId id="269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3" r:id="rId15"/>
    <p:sldId id="284" r:id="rId16"/>
    <p:sldId id="285" r:id="rId17"/>
    <p:sldId id="286" r:id="rId18"/>
    <p:sldId id="287" r:id="rId19"/>
    <p:sldId id="291" r:id="rId20"/>
    <p:sldId id="299" r:id="rId21"/>
    <p:sldId id="288" r:id="rId22"/>
    <p:sldId id="289" r:id="rId23"/>
    <p:sldId id="290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56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18" r:id="rId40"/>
    <p:sldId id="300" r:id="rId41"/>
    <p:sldId id="308" r:id="rId42"/>
    <p:sldId id="261" r:id="rId43"/>
    <p:sldId id="260" r:id="rId44"/>
    <p:sldId id="262" r:id="rId45"/>
    <p:sldId id="257" r:id="rId46"/>
    <p:sldId id="259" r:id="rId47"/>
    <p:sldId id="264" r:id="rId48"/>
    <p:sldId id="263" r:id="rId49"/>
    <p:sldId id="265" r:id="rId50"/>
    <p:sldId id="25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271" r:id="rId59"/>
    <p:sldId id="316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85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53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4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20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41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37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46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62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478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7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97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379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B9D9-E4A4-3042-AF6B-8AC3A04D108A}" type="datetimeFigureOut">
              <a:rPr lang="en-US" smtClean="0"/>
              <a:t>9/26/12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9E922-7524-724A-9399-F8322757F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880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2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hyperlink" Target="http://ctas.paterva.com/view/Specification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s://github.com/technoskald/maltegoxforms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g"/><Relationship Id="rId3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geid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p.gov/bill/112/2/hr3523" TargetMode="Externa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op.gov/bill/112/2/hr3523" TargetMode="Externa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7458406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</a:rPr>
              <a:t>POORTEG</a:t>
            </a:r>
            <a:r>
              <a:rPr lang="en-US" dirty="0" smtClean="0">
                <a:latin typeface="Chalkduster"/>
              </a:rPr>
              <a:t> </a:t>
            </a:r>
            <a:endParaRPr lang="en-US" dirty="0">
              <a:latin typeface="Chalkduster"/>
            </a:endParaRPr>
          </a:p>
        </p:txBody>
      </p:sp>
      <p:pic>
        <p:nvPicPr>
          <p:cNvPr id="4" name="Picture 3" descr="Screen Shot 2012-09-25 at 6.36.5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41" y="523820"/>
            <a:ext cx="757136" cy="729851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193112" y="5675277"/>
            <a:ext cx="6709663" cy="828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 smtClean="0">
                <a:latin typeface="Chalkduster"/>
                <a:cs typeface="Chalkduster"/>
              </a:rPr>
              <a:t>Threat Intelligence for the 99%</a:t>
            </a:r>
            <a:endParaRPr lang="en-US" sz="2800" i="1" dirty="0">
              <a:latin typeface="Chalkduster"/>
              <a:cs typeface="Chalkduster"/>
            </a:endParaRPr>
          </a:p>
        </p:txBody>
      </p:sp>
      <p:pic>
        <p:nvPicPr>
          <p:cNvPr id="8" name="Picture 7" descr="Screen Shot 2012-09-25 at 8.43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5" y="1411620"/>
            <a:ext cx="4631335" cy="38807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97511" y="618046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 SE Regular"/>
                <a:cs typeface="Chalkboard SE Regular"/>
              </a:rPr>
              <a:t>Mike </a:t>
            </a:r>
            <a:r>
              <a:rPr lang="en-US" dirty="0" err="1" smtClean="0">
                <a:latin typeface="Chalkboard SE Regular"/>
                <a:cs typeface="Chalkboard SE Regular"/>
              </a:rPr>
              <a:t>Geide</a:t>
            </a:r>
            <a:endParaRPr lang="en-US" dirty="0" smtClean="0">
              <a:latin typeface="Chalkboard SE Regular"/>
              <a:cs typeface="Chalkboard SE Regular"/>
            </a:endParaRPr>
          </a:p>
          <a:p>
            <a:r>
              <a:rPr lang="en-US" dirty="0">
                <a:latin typeface="Chalkboard SE Regular"/>
                <a:cs typeface="Chalkboard SE Regular"/>
              </a:rPr>
              <a:t>v</a:t>
            </a:r>
            <a:r>
              <a:rPr lang="en-US" dirty="0" smtClean="0">
                <a:latin typeface="Chalkboard SE Regular"/>
                <a:cs typeface="Chalkboard SE Regular"/>
              </a:rPr>
              <a:t>er. 0.1</a:t>
            </a:r>
            <a:endParaRPr lang="en-US" dirty="0">
              <a:latin typeface="Chalkboard SE Regular"/>
              <a:cs typeface="Chalkboard SE Regular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05545" y="5292623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2965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Threat Intel. (informally) 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Chalkboard"/>
                <a:cs typeface="Chalkboard"/>
              </a:rPr>
              <a:t>Information about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“bad stuff” </a:t>
            </a:r>
            <a:r>
              <a:rPr lang="en-US" dirty="0" smtClean="0">
                <a:latin typeface="Chalkboard"/>
                <a:cs typeface="Chalkboard"/>
              </a:rPr>
              <a:t>(threats)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Actors, Vulnerabilities, Exploits, Malware/Tools, etc.  (“TTPs” &amp; “IOCs”)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0 at 1.3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60" y="3105436"/>
            <a:ext cx="5564140" cy="353085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65232" y="4938654"/>
            <a:ext cx="1051993" cy="1671981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775170" y="6611035"/>
            <a:ext cx="6022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“Borat: Cultural </a:t>
            </a:r>
            <a:r>
              <a:rPr lang="en-US" sz="1200" dirty="0" err="1" smtClean="0"/>
              <a:t>Learnings</a:t>
            </a:r>
            <a:r>
              <a:rPr lang="en-US" sz="1200" dirty="0" smtClean="0"/>
              <a:t> of America for Make Benefit Glorious Nation of Kazakhstan” 2006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900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Threat Intel. (informally) 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That provides information related to the protection / defense of </a:t>
            </a:r>
            <a:r>
              <a:rPr lang="en-US" dirty="0" smtClean="0">
                <a:solidFill>
                  <a:srgbClr val="FF0000"/>
                </a:solidFill>
              </a:rPr>
              <a:t>“good stuff” </a:t>
            </a:r>
          </a:p>
          <a:p>
            <a:pPr lvl="1"/>
            <a:r>
              <a:rPr lang="en-US" dirty="0" smtClean="0"/>
              <a:t>Cyber Assets, Intellectual Property, PII, etc.</a:t>
            </a:r>
          </a:p>
        </p:txBody>
      </p:sp>
      <p:pic>
        <p:nvPicPr>
          <p:cNvPr id="6" name="Picture 5" descr="Screen Shot 2012-09-25 at 10.27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29" y="3245335"/>
            <a:ext cx="3200199" cy="3351932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886567" y="3591751"/>
            <a:ext cx="1308576" cy="191132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89586" y="6606315"/>
            <a:ext cx="3264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“Anchorman: The Legend of Ron Burgundy”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4761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OSINT (Open Source Intel.)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3499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Use of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publicly available </a:t>
            </a:r>
            <a:r>
              <a:rPr lang="en-US" dirty="0" smtClean="0">
                <a:latin typeface="Chalkboard"/>
                <a:cs typeface="Chalkboard"/>
              </a:rPr>
              <a:t>info / source (to learn about stuff)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Examples</a:t>
            </a:r>
            <a:r>
              <a:rPr lang="en-US" dirty="0" smtClean="0">
                <a:latin typeface="Chalkboard"/>
                <a:cs typeface="Chalkboard"/>
              </a:rPr>
              <a:t>, related to cyber threat </a:t>
            </a:r>
            <a:r>
              <a:rPr lang="en-US" dirty="0" err="1" smtClean="0">
                <a:latin typeface="Chalkboard"/>
                <a:cs typeface="Chalkboard"/>
              </a:rPr>
              <a:t>intel</a:t>
            </a:r>
            <a:r>
              <a:rPr lang="en-US" dirty="0" smtClean="0">
                <a:latin typeface="Chalkboard"/>
                <a:cs typeface="Chalkboard"/>
              </a:rPr>
              <a:t>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527615"/>
            <a:ext cx="620717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Security blog posts, news stories, 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   advisories, etc.</a:t>
            </a:r>
          </a:p>
          <a:p>
            <a:pPr lvl="1"/>
            <a:endParaRPr lang="en-US" sz="2400" dirty="0" smtClean="0">
              <a:latin typeface="Chalkboard"/>
              <a:cs typeface="Chalkboard"/>
            </a:endParaRPr>
          </a:p>
          <a:p>
            <a:pPr marL="742950" lvl="1" indent="-285750">
              <a:buFont typeface="Arial"/>
              <a:buChar char="•"/>
            </a:pPr>
            <a:r>
              <a:rPr lang="en-US" sz="2400" dirty="0" smtClean="0">
                <a:latin typeface="Chalkboard"/>
                <a:cs typeface="Chalkboard"/>
              </a:rPr>
              <a:t>Zeus/</a:t>
            </a:r>
            <a:r>
              <a:rPr lang="en-US" sz="2400" dirty="0" err="1" smtClean="0">
                <a:latin typeface="Chalkboard"/>
                <a:cs typeface="Chalkboard"/>
              </a:rPr>
              <a:t>SpyEye</a:t>
            </a:r>
            <a:r>
              <a:rPr lang="en-US" sz="2400" dirty="0" smtClean="0">
                <a:latin typeface="Chalkboard"/>
                <a:cs typeface="Chalkboard"/>
              </a:rPr>
              <a:t> Tracker, Malware Domains List, </a:t>
            </a:r>
            <a:r>
              <a:rPr lang="en-US" sz="2400" dirty="0" err="1" smtClean="0">
                <a:latin typeface="Chalkboard"/>
                <a:cs typeface="Chalkboard"/>
              </a:rPr>
              <a:t>Dshield</a:t>
            </a:r>
            <a:r>
              <a:rPr lang="en-US" sz="2400" dirty="0" smtClean="0">
                <a:latin typeface="Chalkboard"/>
                <a:cs typeface="Chalkboard"/>
              </a:rPr>
              <a:t>, </a:t>
            </a:r>
            <a:r>
              <a:rPr lang="en-US" sz="2400" dirty="0" err="1" smtClean="0">
                <a:latin typeface="Chalkboard"/>
                <a:cs typeface="Chalkboard"/>
              </a:rPr>
              <a:t>VirusTotal</a:t>
            </a:r>
            <a:r>
              <a:rPr lang="en-US" sz="2400" dirty="0" smtClean="0">
                <a:latin typeface="Chalkboard"/>
                <a:cs typeface="Chalkboard"/>
              </a:rPr>
              <a:t>, Anubis/</a:t>
            </a:r>
            <a:r>
              <a:rPr lang="en-US" sz="2400" dirty="0" err="1" smtClean="0">
                <a:latin typeface="Chalkboard"/>
                <a:cs typeface="Chalkboard"/>
              </a:rPr>
              <a:t>Wepawet</a:t>
            </a:r>
            <a:r>
              <a:rPr lang="en-US" sz="2400" dirty="0" smtClean="0">
                <a:latin typeface="Chalkboard"/>
                <a:cs typeface="Chalkboard"/>
              </a:rPr>
              <a:t>, </a:t>
            </a:r>
            <a:r>
              <a:rPr lang="en-US" sz="2400" dirty="0" err="1" smtClean="0">
                <a:latin typeface="Chalkboard"/>
                <a:cs typeface="Chalkboard"/>
              </a:rPr>
              <a:t>ThreatExpert</a:t>
            </a:r>
            <a:r>
              <a:rPr lang="en-US" sz="2400" dirty="0" smtClean="0">
                <a:latin typeface="Chalkboard"/>
                <a:cs typeface="Chalkboard"/>
              </a:rPr>
              <a:t>, </a:t>
            </a:r>
            <a:r>
              <a:rPr lang="en-US" sz="2400" dirty="0" err="1" smtClean="0">
                <a:latin typeface="Chalkboard"/>
                <a:cs typeface="Chalkboard"/>
              </a:rPr>
              <a:t>Zscaler’s</a:t>
            </a:r>
            <a:r>
              <a:rPr lang="en-US" sz="2400" dirty="0" smtClean="0">
                <a:latin typeface="Chalkboard"/>
                <a:cs typeface="Chalkboard"/>
              </a:rPr>
              <a:t> Zulu, etc. </a:t>
            </a:r>
          </a:p>
          <a:p>
            <a:endParaRPr lang="en-US" dirty="0"/>
          </a:p>
        </p:txBody>
      </p:sp>
      <p:pic>
        <p:nvPicPr>
          <p:cNvPr id="5" name="Picture 4" descr="zulu_mas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73" y="3827172"/>
            <a:ext cx="1686560" cy="259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89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Why Threat Intel. ?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3171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halkboard"/>
                <a:cs typeface="Chalkboard"/>
              </a:rPr>
              <a:t>You don’t know what you don’t know…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You can’t act on what you </a:t>
            </a:r>
          </a:p>
          <a:p>
            <a:pPr marL="0" indent="0">
              <a:buNone/>
            </a:pPr>
            <a:r>
              <a:rPr lang="en-US" dirty="0">
                <a:latin typeface="Chalkboard"/>
                <a:cs typeface="Chalkboard"/>
              </a:rPr>
              <a:t> </a:t>
            </a:r>
            <a:r>
              <a:rPr lang="en-US" dirty="0" smtClean="0">
                <a:latin typeface="Chalkboard"/>
                <a:cs typeface="Chalkboard"/>
              </a:rPr>
              <a:t>  don’t know…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I’m sure there are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Sun Tzu </a:t>
            </a:r>
          </a:p>
          <a:p>
            <a:pPr marL="0" indent="0">
              <a:buNone/>
            </a:pPr>
            <a:r>
              <a:rPr lang="en-US" dirty="0" smtClean="0">
                <a:latin typeface="Chalkboard"/>
                <a:cs typeface="Chalkboard"/>
              </a:rPr>
              <a:t>  references here somewhere </a:t>
            </a:r>
            <a:r>
              <a:rPr lang="en-US" dirty="0" smtClean="0">
                <a:latin typeface="Chalkboard"/>
                <a:cs typeface="Chalkboard"/>
                <a:sym typeface="Wingdings"/>
              </a:rPr>
              <a:t>=)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or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OODA-loop </a:t>
            </a:r>
            <a:r>
              <a:rPr lang="en-US" dirty="0" smtClean="0">
                <a:latin typeface="Chalkboard"/>
                <a:cs typeface="Chalkboard"/>
              </a:rPr>
              <a:t>if you prefer…</a:t>
            </a:r>
          </a:p>
          <a:p>
            <a:pPr marL="0" indent="0">
              <a:buNone/>
            </a:pPr>
            <a:endParaRPr lang="en-US" dirty="0" smtClean="0">
              <a:latin typeface="Chalkboard"/>
              <a:cs typeface="Chalkboard"/>
            </a:endParaRPr>
          </a:p>
          <a:p>
            <a:pPr marL="0" indent="0" algn="ctr">
              <a:buNone/>
            </a:pPr>
            <a:r>
              <a:rPr lang="en-US" dirty="0" smtClean="0">
                <a:latin typeface="Chalkboard"/>
                <a:cs typeface="Chalkboard"/>
              </a:rPr>
              <a:t>Best illustrated through applied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examples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Pei_Mei__by_tarantin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68" y="2274194"/>
            <a:ext cx="2577289" cy="35722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02799" y="5846405"/>
            <a:ext cx="1505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“Kill Bill: Vol. 2”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7170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(1)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93105" y="2308983"/>
            <a:ext cx="1873061" cy="98773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3412554" y="2745126"/>
            <a:ext cx="229642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182109" y="2308983"/>
            <a:ext cx="1873061" cy="9877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0072" y="2308983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HTTP POST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76363" y="3335389"/>
            <a:ext cx="3266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“I </a:t>
            </a:r>
            <a:r>
              <a:rPr lang="en-US" sz="2400" dirty="0" err="1" smtClean="0">
                <a:latin typeface="Chalkboard"/>
                <a:cs typeface="Chalkboard"/>
              </a:rPr>
              <a:t>gotz</a:t>
            </a:r>
            <a:r>
              <a:rPr lang="en-US" sz="2400" dirty="0" smtClean="0">
                <a:latin typeface="Chalkboard"/>
                <a:cs typeface="Chalkboard"/>
              </a:rPr>
              <a:t> me sum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data</a:t>
            </a:r>
            <a:r>
              <a:rPr lang="en-US" sz="2400" dirty="0" smtClean="0">
                <a:latin typeface="Chalkboard"/>
                <a:cs typeface="Chalkboard"/>
              </a:rPr>
              <a:t>!”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15" name="Picture 14" descr="encino_ma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166" y="3797054"/>
            <a:ext cx="3048000" cy="25622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11218" y="6359279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“Encino Man” 1992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9452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(2)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29975" y="2868418"/>
            <a:ext cx="34412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“I </a:t>
            </a:r>
            <a:r>
              <a:rPr lang="en-US" sz="2400" dirty="0" err="1" smtClean="0">
                <a:latin typeface="Chalkboard"/>
                <a:cs typeface="Chalkboard"/>
              </a:rPr>
              <a:t>haz</a:t>
            </a:r>
            <a:r>
              <a:rPr lang="en-US" sz="2400" dirty="0" smtClean="0">
                <a:latin typeface="Chalkboard"/>
                <a:cs typeface="Chalkboard"/>
              </a:rPr>
              <a:t> me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knowledge</a:t>
            </a:r>
            <a:r>
              <a:rPr lang="en-US" sz="2400" dirty="0" smtClean="0">
                <a:latin typeface="Chalkboard"/>
                <a:cs typeface="Chalkboard"/>
              </a:rPr>
              <a:t>!!”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General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Relation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9" name="Picture 18" descr="Screen Shot 2012-09-25 at 11.24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00" y="3466270"/>
            <a:ext cx="2803310" cy="276316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668463" y="6221484"/>
            <a:ext cx="32643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“Anchorman: The Legend of Ron Burgundy”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7867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(3)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</a:t>
            </a:r>
          </a:p>
          <a:p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55" y="3524155"/>
            <a:ext cx="288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o, this is likely </a:t>
            </a:r>
            <a:r>
              <a:rPr lang="en-US" dirty="0" err="1" smtClean="0">
                <a:solidFill>
                  <a:srgbClr val="FF0000"/>
                </a:solidFill>
              </a:rPr>
              <a:t>zbot</a:t>
            </a:r>
            <a:r>
              <a:rPr lang="en-US" dirty="0" smtClean="0">
                <a:solidFill>
                  <a:srgbClr val="FF0000"/>
                </a:solidFill>
              </a:rPr>
              <a:t> infected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8702" y="29884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</a:t>
            </a:r>
            <a:r>
              <a:rPr lang="en-US" dirty="0" smtClean="0">
                <a:solidFill>
                  <a:srgbClr val="FF0000"/>
                </a:solidFill>
              </a:rPr>
              <a:t>his is tied to Zeus activity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9183" y="2759091"/>
            <a:ext cx="31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o, this is prob. a Zeus </a:t>
            </a:r>
            <a:r>
              <a:rPr lang="en-US" dirty="0" err="1" smtClean="0">
                <a:solidFill>
                  <a:srgbClr val="FF0000"/>
                </a:solidFill>
              </a:rPr>
              <a:t>dropzone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4174" y="3120280"/>
            <a:ext cx="334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o, this is prob. </a:t>
            </a:r>
            <a:r>
              <a:rPr lang="en-US" dirty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tolen credentials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4277755" y="2691142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50280" y="2898626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09156" y="2424252"/>
            <a:ext cx="0" cy="70417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2785441"/>
            <a:ext cx="0" cy="704171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402822" y="3524155"/>
            <a:ext cx="4883869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“I’m </a:t>
            </a:r>
            <a:r>
              <a:rPr lang="en-US" sz="2400" dirty="0" err="1" smtClean="0">
                <a:latin typeface="Chalkboard"/>
                <a:cs typeface="Chalkboard"/>
              </a:rPr>
              <a:t>gittn</a:t>
            </a:r>
            <a:r>
              <a:rPr lang="en-US" sz="2400" dirty="0" smtClean="0">
                <a:latin typeface="Chalkboard"/>
                <a:cs typeface="Chalkboard"/>
              </a:rPr>
              <a:t> my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understanding</a:t>
            </a:r>
            <a:r>
              <a:rPr lang="en-US" sz="2400" dirty="0" smtClean="0">
                <a:latin typeface="Chalkboard"/>
                <a:cs typeface="Chalkboard"/>
              </a:rPr>
              <a:t> on!!!”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23" name="Picture 22" descr="bush_cats_crad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057" y="4131229"/>
            <a:ext cx="3015036" cy="26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5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(4)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</a:t>
            </a:r>
          </a:p>
          <a:p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55" y="3524155"/>
            <a:ext cx="288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likely </a:t>
            </a:r>
            <a:r>
              <a:rPr lang="en-US" dirty="0" err="1" smtClean="0">
                <a:solidFill>
                  <a:srgbClr val="000000"/>
                </a:solidFill>
              </a:rPr>
              <a:t>zbot</a:t>
            </a:r>
            <a:r>
              <a:rPr lang="en-US" dirty="0" smtClean="0">
                <a:solidFill>
                  <a:srgbClr val="000000"/>
                </a:solidFill>
              </a:rPr>
              <a:t> infected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8702" y="29884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his is tied to Zeus activity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9183" y="2759091"/>
            <a:ext cx="31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o, this is prob. a Zeus </a:t>
            </a:r>
            <a:r>
              <a:rPr lang="en-US" dirty="0" err="1" smtClean="0"/>
              <a:t>dropzone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4174" y="3120280"/>
            <a:ext cx="334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prob. 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tolen credentials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4277755" y="2691142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50280" y="2898626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09156" y="2424252"/>
            <a:ext cx="0" cy="70417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2785441"/>
            <a:ext cx="0" cy="704171"/>
          </a:xfrm>
          <a:prstGeom prst="line">
            <a:avLst/>
          </a:pr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rapezoid 2"/>
          <p:cNvSpPr/>
          <p:nvPr/>
        </p:nvSpPr>
        <p:spPr>
          <a:xfrm>
            <a:off x="2739183" y="3655889"/>
            <a:ext cx="2245107" cy="1156219"/>
          </a:xfrm>
          <a:prstGeom prst="trapezoi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Bot </a:t>
            </a:r>
            <a:r>
              <a:rPr lang="en-US" dirty="0" err="1" smtClean="0">
                <a:solidFill>
                  <a:schemeClr val="tx1"/>
                </a:solidFill>
              </a:rPr>
              <a:t>config</a:t>
            </a:r>
            <a:r>
              <a:rPr lang="en-US" dirty="0" smtClean="0">
                <a:solidFill>
                  <a:schemeClr val="tx1"/>
                </a:solidFill>
              </a:rPr>
              <a:t> details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</a:t>
            </a:r>
            <a:r>
              <a:rPr lang="en-US" dirty="0" smtClean="0">
                <a:solidFill>
                  <a:schemeClr val="tx1"/>
                </a:solidFill>
              </a:rPr>
              <a:t>arget UK Banks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164339" y="4079202"/>
            <a:ext cx="2831143" cy="2334639"/>
          </a:xfrm>
          <a:prstGeom prst="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Details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re: spam campaign / infect vector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ight Triangle 21"/>
          <p:cNvSpPr/>
          <p:nvPr/>
        </p:nvSpPr>
        <p:spPr>
          <a:xfrm>
            <a:off x="5109283" y="3320639"/>
            <a:ext cx="3037248" cy="1491469"/>
          </a:xfrm>
          <a:prstGeom prst="rtTriangl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Related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Infrastructure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Hexagon 22"/>
          <p:cNvSpPr/>
          <p:nvPr/>
        </p:nvSpPr>
        <p:spPr>
          <a:xfrm>
            <a:off x="7104168" y="5054108"/>
            <a:ext cx="1954673" cy="1577805"/>
          </a:xfrm>
          <a:prstGeom prst="hex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Specific Variant /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Group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575885" y="3874739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99637" y="3435517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09283" y="3091883"/>
            <a:ext cx="7192" cy="17727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326137" y="3359123"/>
            <a:ext cx="0" cy="160519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Kra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240" y="5373194"/>
            <a:ext cx="1814234" cy="148134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3213215" y="4924885"/>
            <a:ext cx="3518912" cy="46166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Chalkboard"/>
                <a:cs typeface="Chalkboard"/>
              </a:rPr>
              <a:t>“I </a:t>
            </a:r>
            <a:r>
              <a:rPr lang="en-US" sz="2400" b="1" dirty="0" err="1" smtClean="0">
                <a:latin typeface="Chalkboard"/>
                <a:cs typeface="Chalkboard"/>
              </a:rPr>
              <a:t>gotz</a:t>
            </a:r>
            <a:r>
              <a:rPr lang="en-US" sz="2400" b="1" dirty="0" smtClean="0">
                <a:latin typeface="Chalkboard"/>
                <a:cs typeface="Chalkboard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Chalkboard"/>
                <a:cs typeface="Chalkboard"/>
              </a:rPr>
              <a:t>intelligence</a:t>
            </a:r>
            <a:r>
              <a:rPr lang="en-US" sz="2400" b="1" dirty="0" smtClean="0">
                <a:latin typeface="Chalkboard"/>
                <a:cs typeface="Chalkboard"/>
              </a:rPr>
              <a:t>!!!!”</a:t>
            </a:r>
            <a:endParaRPr lang="en-US" sz="2400" b="1" dirty="0">
              <a:latin typeface="Chalkboard"/>
              <a:cs typeface="Chalkboard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71858" y="6577542"/>
            <a:ext cx="5452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Krang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77119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Ex. Applied Intel. (5)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2049937"/>
            <a:ext cx="1141806" cy="55159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Client 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731931" y="2306314"/>
            <a:ext cx="17125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552127" y="1921481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Server 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49044" y="196530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 POST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732127" y="180085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Mal/Bot Activity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263233" y="2317612"/>
            <a:ext cx="125399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78696" y="1619073"/>
            <a:ext cx="96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General</a:t>
            </a:r>
          </a:p>
          <a:p>
            <a:r>
              <a:rPr lang="en-US" dirty="0" smtClean="0"/>
              <a:t>Relation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055" y="3524155"/>
            <a:ext cx="2881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likely </a:t>
            </a:r>
            <a:r>
              <a:rPr lang="en-US" dirty="0" err="1" smtClean="0">
                <a:solidFill>
                  <a:srgbClr val="000000"/>
                </a:solidFill>
              </a:rPr>
              <a:t>zbot</a:t>
            </a:r>
            <a:r>
              <a:rPr lang="en-US" dirty="0" smtClean="0">
                <a:solidFill>
                  <a:srgbClr val="000000"/>
                </a:solidFill>
              </a:rPr>
              <a:t> infected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38702" y="298842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</a:t>
            </a:r>
            <a:r>
              <a:rPr lang="en-US" dirty="0" smtClean="0">
                <a:solidFill>
                  <a:srgbClr val="000000"/>
                </a:solidFill>
              </a:rPr>
              <a:t>his is tied to Zeus activity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39183" y="2759091"/>
            <a:ext cx="3194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o, this is prob. a Zeus </a:t>
            </a:r>
            <a:r>
              <a:rPr lang="en-US" dirty="0" err="1" smtClean="0"/>
              <a:t>dropzone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4174" y="3120280"/>
            <a:ext cx="3345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o, this is prob. </a:t>
            </a:r>
            <a:r>
              <a:rPr lang="en-US" dirty="0">
                <a:solidFill>
                  <a:srgbClr val="000000"/>
                </a:solidFill>
              </a:rPr>
              <a:t>s</a:t>
            </a:r>
            <a:r>
              <a:rPr lang="en-US" dirty="0" smtClean="0">
                <a:solidFill>
                  <a:srgbClr val="000000"/>
                </a:solidFill>
              </a:rPr>
              <a:t>tolen credentials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0" name="Straight Connector 9"/>
          <p:cNvCxnSpPr>
            <a:stCxn id="7" idx="2"/>
          </p:cNvCxnSpPr>
          <p:nvPr/>
        </p:nvCxnSpPr>
        <p:spPr>
          <a:xfrm>
            <a:off x="4277755" y="2691142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650280" y="2898626"/>
            <a:ext cx="7192" cy="177276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09156" y="2424252"/>
            <a:ext cx="0" cy="704171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57200" y="2785441"/>
            <a:ext cx="0" cy="704171"/>
          </a:xfrm>
          <a:prstGeom prst="line">
            <a:avLst/>
          </a:prstGeom>
          <a:ln>
            <a:solidFill>
              <a:srgbClr val="4F81BD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575885" y="3874739"/>
            <a:ext cx="7192" cy="17727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299637" y="3435517"/>
            <a:ext cx="7192" cy="45797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09283" y="3091883"/>
            <a:ext cx="7192" cy="80160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326137" y="3359123"/>
            <a:ext cx="0" cy="692892"/>
          </a:xfrm>
          <a:prstGeom prst="straightConnector1">
            <a:avLst/>
          </a:prstGeom>
          <a:ln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6226" y="4052015"/>
            <a:ext cx="63743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Infection vector, target, related infrastructure, larger threat group</a:t>
            </a:r>
            <a:endParaRPr lang="en-US" dirty="0"/>
          </a:p>
        </p:txBody>
      </p:sp>
      <p:sp>
        <p:nvSpPr>
          <p:cNvPr id="29" name="Hexagon 28"/>
          <p:cNvSpPr/>
          <p:nvPr/>
        </p:nvSpPr>
        <p:spPr>
          <a:xfrm>
            <a:off x="45055" y="4746243"/>
            <a:ext cx="2721182" cy="1962635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Past, present, future campaigns / infrastructure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Hexagon 32"/>
          <p:cNvSpPr/>
          <p:nvPr/>
        </p:nvSpPr>
        <p:spPr>
          <a:xfrm>
            <a:off x="6296881" y="4746243"/>
            <a:ext cx="2721182" cy="1962635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Enumeration of actors – “I know where you live”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116580" y="4682106"/>
            <a:ext cx="2578804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latin typeface="Chalkboard"/>
                <a:cs typeface="Chalkboard"/>
              </a:rPr>
              <a:t>“My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threat </a:t>
            </a:r>
            <a:r>
              <a:rPr lang="en-US" sz="2400" dirty="0" err="1" smtClean="0">
                <a:solidFill>
                  <a:srgbClr val="FF0000"/>
                </a:solidFill>
                <a:latin typeface="Chalkboard"/>
                <a:cs typeface="Chalkboard"/>
              </a:rPr>
              <a:t>intel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. 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rivals </a:t>
            </a:r>
            <a:r>
              <a:rPr lang="en-US" sz="2400" dirty="0" err="1" smtClean="0">
                <a:latin typeface="Chalkboard"/>
                <a:cs typeface="Chalkboard"/>
              </a:rPr>
              <a:t>SkyNet</a:t>
            </a:r>
            <a:r>
              <a:rPr lang="en-US" sz="2400" dirty="0" smtClean="0">
                <a:latin typeface="Chalkboard"/>
                <a:cs typeface="Chalkboard"/>
              </a:rPr>
              <a:t>!!!!!”</a:t>
            </a:r>
            <a:endParaRPr lang="en-US" sz="2400" dirty="0">
              <a:latin typeface="Chalkboard"/>
              <a:cs typeface="Chalkboard"/>
            </a:endParaRPr>
          </a:p>
        </p:txBody>
      </p:sp>
      <p:pic>
        <p:nvPicPr>
          <p:cNvPr id="36" name="Picture 35" descr="Screen Shot 2012-09-20 at 3.0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698" y="5578537"/>
            <a:ext cx="1904999" cy="1153194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>
            <a:off x="1371819" y="4421347"/>
            <a:ext cx="477225" cy="260759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325465" y="4408519"/>
            <a:ext cx="359217" cy="260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92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Attack Applied Intel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800" dirty="0" smtClean="0">
                <a:latin typeface="Chalkboard"/>
                <a:cs typeface="Chalkboard"/>
              </a:rPr>
              <a:t>I won’t kill time with another scenario walk-thru</a:t>
            </a:r>
            <a:endParaRPr lang="en-US" sz="2800" dirty="0">
              <a:latin typeface="Chalkboard"/>
              <a:cs typeface="Chalkboard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6594" y="2533302"/>
            <a:ext cx="1569812" cy="704449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Company 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3513" y="2532230"/>
            <a:ext cx="1451255" cy="76966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 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47392" y="2873238"/>
            <a:ext cx="1411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67959" y="2506574"/>
            <a:ext cx="120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Belongs To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295935" y="2334638"/>
            <a:ext cx="1786451" cy="106756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Resources / Personnel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029038" y="2844914"/>
            <a:ext cx="11682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089230" y="2475582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Contains</a:t>
            </a:r>
            <a:endParaRPr lang="en-US" dirty="0"/>
          </a:p>
        </p:txBody>
      </p:sp>
      <p:sp>
        <p:nvSpPr>
          <p:cNvPr id="16" name="Hexagon 15"/>
          <p:cNvSpPr/>
          <p:nvPr/>
        </p:nvSpPr>
        <p:spPr>
          <a:xfrm>
            <a:off x="2753621" y="3578923"/>
            <a:ext cx="3020283" cy="962077"/>
          </a:xfrm>
          <a:prstGeom prst="hexago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Person / Group Y Seems to have access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5927082" y="3578923"/>
            <a:ext cx="1359894" cy="5002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1281367" y="3402198"/>
            <a:ext cx="1359894" cy="6770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Hexagon 21"/>
          <p:cNvSpPr/>
          <p:nvPr/>
        </p:nvSpPr>
        <p:spPr>
          <a:xfrm>
            <a:off x="5394883" y="5074647"/>
            <a:ext cx="3020283" cy="962077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Platforms / Defenses seem to be Z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Hexagon 22"/>
          <p:cNvSpPr/>
          <p:nvPr/>
        </p:nvSpPr>
        <p:spPr>
          <a:xfrm>
            <a:off x="457200" y="5074647"/>
            <a:ext cx="3532676" cy="962077"/>
          </a:xfrm>
          <a:prstGeom prst="hexagon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Friends / Trust Relationships seem to be 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756058" y="4707760"/>
            <a:ext cx="711809" cy="242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761386" y="4707760"/>
            <a:ext cx="665355" cy="242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029038" y="3053085"/>
            <a:ext cx="121022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knowledge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28841" y="3881709"/>
            <a:ext cx="154745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understanding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70160" y="3053085"/>
            <a:ext cx="604402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989876" y="6145207"/>
            <a:ext cx="126725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intelligence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040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7458406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</a:rPr>
              <a:t>POORTEG</a:t>
            </a:r>
            <a:r>
              <a:rPr lang="en-US" dirty="0" smtClean="0">
                <a:latin typeface="Chalkduster"/>
              </a:rPr>
              <a:t> </a:t>
            </a:r>
            <a:endParaRPr lang="en-US" dirty="0">
              <a:latin typeface="Chalkduster"/>
            </a:endParaRPr>
          </a:p>
        </p:txBody>
      </p:sp>
      <p:pic>
        <p:nvPicPr>
          <p:cNvPr id="4" name="Picture 3" descr="Screen Shot 2012-09-25 at 6.36.52 PM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41" y="523820"/>
            <a:ext cx="757136" cy="729851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1193112" y="5675282"/>
            <a:ext cx="6709663" cy="8283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i="1" dirty="0" smtClean="0">
                <a:latin typeface="Chalkduster"/>
                <a:cs typeface="Chalkduster"/>
              </a:rPr>
              <a:t>Threat Intelligence for the 99%</a:t>
            </a:r>
            <a:endParaRPr lang="en-US" sz="2800" i="1" dirty="0">
              <a:latin typeface="Chalkduster"/>
              <a:cs typeface="Chalkduster"/>
            </a:endParaRPr>
          </a:p>
        </p:txBody>
      </p:sp>
      <p:pic>
        <p:nvPicPr>
          <p:cNvPr id="8" name="Picture 7" descr="Screen Shot 2012-09-25 at 8.43.4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625" y="1411620"/>
            <a:ext cx="4631335" cy="388073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618967" y="397658"/>
            <a:ext cx="975234" cy="856013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5695941" y="274638"/>
            <a:ext cx="757136" cy="979033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bowlingball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511" y="397658"/>
            <a:ext cx="887128" cy="88712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4" idx="3"/>
          </p:cNvCxnSpPr>
          <p:nvPr/>
        </p:nvCxnSpPr>
        <p:spPr>
          <a:xfrm flipV="1">
            <a:off x="6453077" y="782489"/>
            <a:ext cx="1141799" cy="1062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697511" y="2001118"/>
            <a:ext cx="9482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Logo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141075" y="1323270"/>
            <a:ext cx="30578" cy="71633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927762" y="2834918"/>
            <a:ext cx="22488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Advice from others:</a:t>
            </a:r>
          </a:p>
          <a:p>
            <a:r>
              <a:rPr lang="en-US" i="1" dirty="0" smtClean="0"/>
              <a:t>Dude, if you’re </a:t>
            </a:r>
            <a:r>
              <a:rPr lang="en-US" i="1" dirty="0" err="1" smtClean="0"/>
              <a:t>gonna</a:t>
            </a:r>
            <a:endParaRPr lang="en-US" i="1" dirty="0" smtClean="0"/>
          </a:p>
          <a:p>
            <a:r>
              <a:rPr lang="en-US" i="1" dirty="0" smtClean="0"/>
              <a:t>Have a project, you</a:t>
            </a:r>
          </a:p>
          <a:p>
            <a:r>
              <a:rPr lang="en-US" i="1" dirty="0" smtClean="0"/>
              <a:t>Need a logo…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5105545" y="5292623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7697511" y="6180468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 SE Regular"/>
                <a:cs typeface="Chalkboard SE Regular"/>
              </a:rPr>
              <a:t>Mike </a:t>
            </a:r>
            <a:r>
              <a:rPr lang="en-US" dirty="0" err="1" smtClean="0">
                <a:latin typeface="Chalkboard SE Regular"/>
                <a:cs typeface="Chalkboard SE Regular"/>
              </a:rPr>
              <a:t>Geide</a:t>
            </a:r>
            <a:endParaRPr lang="en-US" dirty="0" smtClean="0">
              <a:latin typeface="Chalkboard SE Regular"/>
              <a:cs typeface="Chalkboard SE Regular"/>
            </a:endParaRPr>
          </a:p>
          <a:p>
            <a:r>
              <a:rPr lang="en-US" dirty="0">
                <a:latin typeface="Chalkboard SE Regular"/>
                <a:cs typeface="Chalkboard SE Regular"/>
              </a:rPr>
              <a:t>v</a:t>
            </a:r>
            <a:r>
              <a:rPr lang="en-US" dirty="0" smtClean="0">
                <a:latin typeface="Chalkboard SE Regular"/>
                <a:cs typeface="Chalkboard SE Regular"/>
              </a:rPr>
              <a:t>er. 0.1</a:t>
            </a:r>
            <a:endParaRPr lang="en-US" dirty="0">
              <a:latin typeface="Chalkboard SE Regular"/>
              <a:cs typeface="Chalkboard SE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6708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800000"/>
                </a:solidFill>
                <a:latin typeface="Chalkduster"/>
                <a:cs typeface="Chalkduster"/>
              </a:rPr>
              <a:t>This is for real…</a:t>
            </a:r>
            <a:endParaRPr lang="en-US" dirty="0">
              <a:solidFill>
                <a:srgbClr val="800000"/>
              </a:solidFill>
              <a:latin typeface="Chalkduster"/>
              <a:cs typeface="Chalkduster"/>
            </a:endParaRPr>
          </a:p>
        </p:txBody>
      </p:sp>
      <p:pic>
        <p:nvPicPr>
          <p:cNvPr id="6" name="Picture 5" descr="Screen Shot 2012-09-26 at 8.46.4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173" y="1970423"/>
            <a:ext cx="6168581" cy="4794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244437" y="1324092"/>
            <a:ext cx="3677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Chalkboard"/>
                <a:cs typeface="Chalkboard"/>
              </a:rPr>
              <a:t>Norman (Aug 29, 2012)</a:t>
            </a:r>
          </a:p>
          <a:p>
            <a:r>
              <a:rPr lang="en-US" b="1" dirty="0" smtClean="0">
                <a:latin typeface="Chalkboard"/>
                <a:cs typeface="Chalkboard"/>
              </a:rPr>
              <a:t>“The Many Faces of Gh0st Rat”</a:t>
            </a:r>
            <a:endParaRPr lang="en-US" b="1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24659" y="5541433"/>
            <a:ext cx="1659429" cy="120032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&gt;1200 samples</a:t>
            </a:r>
          </a:p>
          <a:p>
            <a:r>
              <a:rPr lang="en-US" dirty="0" smtClean="0"/>
              <a:t>49 variants</a:t>
            </a:r>
          </a:p>
          <a:p>
            <a:r>
              <a:rPr lang="en-US" dirty="0" smtClean="0"/>
              <a:t>     =&gt;</a:t>
            </a:r>
          </a:p>
          <a:p>
            <a:r>
              <a:rPr lang="en-US" dirty="0" smtClean="0"/>
              <a:t>8 super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270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Attack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  <a:sym typeface="Wingdings"/>
              </a:rPr>
              <a:t>&lt;=&gt; Defense (1)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0 at 1.5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15" y="2138201"/>
            <a:ext cx="7444629" cy="2736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6411240" y="4886278"/>
            <a:ext cx="1726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ShmooCon</a:t>
            </a:r>
            <a:r>
              <a:rPr lang="en-US" dirty="0" smtClean="0"/>
              <a:t> </a:t>
            </a:r>
            <a:r>
              <a:rPr lang="fr-FR" dirty="0" smtClean="0"/>
              <a:t>20</a:t>
            </a:r>
            <a:r>
              <a:rPr lang="en-US" dirty="0" smtClean="0"/>
              <a:t>12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74074" y="539029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(OPFOR: Opposing Forces)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321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Attack &lt;=&gt; Defense (2)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requirements, such as </a:t>
            </a:r>
            <a:r>
              <a:rPr lang="en-US" dirty="0" smtClean="0">
                <a:solidFill>
                  <a:srgbClr val="FF0000"/>
                </a:solidFill>
              </a:rPr>
              <a:t>intelligence</a:t>
            </a:r>
            <a:r>
              <a:rPr lang="en-US" dirty="0" smtClean="0"/>
              <a:t>, just different </a:t>
            </a:r>
            <a:r>
              <a:rPr lang="en-US" dirty="0" smtClean="0">
                <a:solidFill>
                  <a:srgbClr val="FF0000"/>
                </a:solidFill>
              </a:rPr>
              <a:t>perspectives</a:t>
            </a:r>
            <a:r>
              <a:rPr lang="en-US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 descr="Screen Shot 2012-09-20 at 12.39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064" y="2795048"/>
            <a:ext cx="6984394" cy="38642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48485" y="6581001"/>
            <a:ext cx="16829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Human Immune System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358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Attack &lt;=&gt; Defense (3)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 requirements, such as </a:t>
            </a:r>
            <a:r>
              <a:rPr lang="en-US" dirty="0" smtClean="0">
                <a:solidFill>
                  <a:srgbClr val="FF0000"/>
                </a:solidFill>
              </a:rPr>
              <a:t>intelligence</a:t>
            </a:r>
            <a:r>
              <a:rPr lang="en-US" dirty="0" smtClean="0"/>
              <a:t>, just different </a:t>
            </a:r>
            <a:r>
              <a:rPr lang="en-US" dirty="0" smtClean="0">
                <a:solidFill>
                  <a:srgbClr val="FF0000"/>
                </a:solidFill>
              </a:rPr>
              <a:t>perspectives</a:t>
            </a:r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26583" y="6504033"/>
            <a:ext cx="2604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Human Immune System with HIV/AIDS</a:t>
            </a:r>
            <a:endParaRPr lang="en-US" sz="1200" dirty="0"/>
          </a:p>
        </p:txBody>
      </p:sp>
      <p:pic>
        <p:nvPicPr>
          <p:cNvPr id="6" name="Picture 5" descr="AI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58" y="2897203"/>
            <a:ext cx="7239000" cy="35426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545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Key Intel. Operations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>
                <a:latin typeface="Chalkboard"/>
                <a:cs typeface="Chalkboard"/>
              </a:rPr>
              <a:t>Data collection /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aggregation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Often includes parsing, normalization, storage</a:t>
            </a:r>
          </a:p>
          <a:p>
            <a:r>
              <a:rPr lang="en-US" dirty="0" smtClean="0">
                <a:latin typeface="Chalkboard"/>
                <a:cs typeface="Chalkboard"/>
              </a:rPr>
              <a:t>Data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correlation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Building relationships and meta-data across data</a:t>
            </a:r>
          </a:p>
          <a:p>
            <a:r>
              <a:rPr lang="en-US" dirty="0" smtClean="0">
                <a:latin typeface="Chalkboard"/>
                <a:cs typeface="Chalkboard"/>
              </a:rPr>
              <a:t>Identification of “new” and “important” information (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extrapolate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Search/filter and rules/alerting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Apply “meaning” </a:t>
            </a:r>
            <a:r>
              <a:rPr lang="en-US" dirty="0" smtClean="0">
                <a:latin typeface="Chalkboard"/>
                <a:cs typeface="Chalkboard"/>
              </a:rPr>
              <a:t>to information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Analytic reasoning / logic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Analyst reporting / visualization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8569894" y="1600200"/>
            <a:ext cx="0" cy="45259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07705" y="1393139"/>
            <a:ext cx="8386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Easiest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9867" y="5941497"/>
            <a:ext cx="92845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Hardest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341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Aggregation Tools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z="3600" dirty="0" smtClean="0">
                <a:latin typeface="Chalkboard"/>
                <a:cs typeface="Chalkboard"/>
              </a:rPr>
              <a:t>Often have some have 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correlation</a:t>
            </a:r>
            <a:r>
              <a:rPr lang="en-US" sz="3600" dirty="0" smtClean="0">
                <a:latin typeface="Chalkboard"/>
                <a:cs typeface="Chalkboard"/>
              </a:rPr>
              <a:t> functionality</a:t>
            </a:r>
          </a:p>
          <a:p>
            <a:pPr marL="0" indent="0">
              <a:buNone/>
            </a:pPr>
            <a:endParaRPr lang="en-US" sz="3600" dirty="0" smtClean="0">
              <a:latin typeface="Chalkboard"/>
              <a:cs typeface="Chalkboard"/>
            </a:endParaRPr>
          </a:p>
          <a:p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SIEM</a:t>
            </a:r>
            <a:r>
              <a:rPr lang="en-US" sz="3600" dirty="0" smtClean="0">
                <a:latin typeface="Chalkboard"/>
                <a:cs typeface="Chalkboard"/>
              </a:rPr>
              <a:t> and 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log management </a:t>
            </a:r>
            <a:r>
              <a:rPr lang="en-US" sz="3600" dirty="0" smtClean="0">
                <a:latin typeface="Chalkboard"/>
                <a:cs typeface="Chalkboard"/>
              </a:rPr>
              <a:t>tools and products</a:t>
            </a:r>
          </a:p>
          <a:p>
            <a:pPr lvl="1"/>
            <a:r>
              <a:rPr lang="en-US" sz="3100" b="1" u="sng" dirty="0" smtClean="0">
                <a:latin typeface="Chalkboard"/>
                <a:cs typeface="Chalkboard"/>
              </a:rPr>
              <a:t>Pros</a:t>
            </a:r>
            <a:r>
              <a:rPr lang="en-US" sz="3100" b="1" dirty="0" smtClean="0">
                <a:latin typeface="Chalkboard"/>
                <a:cs typeface="Chalkboard"/>
              </a:rPr>
              <a:t>: </a:t>
            </a:r>
            <a:r>
              <a:rPr lang="en-US" sz="3100" dirty="0" smtClean="0">
                <a:latin typeface="Chalkboard"/>
                <a:cs typeface="Chalkboard"/>
              </a:rPr>
              <a:t>mature product space, lots of options / features </a:t>
            </a:r>
          </a:p>
          <a:p>
            <a:pPr lvl="1"/>
            <a:r>
              <a:rPr lang="en-US" sz="3100" b="1" u="sng" dirty="0" smtClean="0">
                <a:latin typeface="Chalkboard"/>
                <a:cs typeface="Chalkboard"/>
              </a:rPr>
              <a:t>Cons</a:t>
            </a:r>
            <a:r>
              <a:rPr lang="en-US" sz="3100" b="1" dirty="0" smtClean="0">
                <a:latin typeface="Chalkboard"/>
                <a:cs typeface="Chalkboard"/>
              </a:rPr>
              <a:t>: </a:t>
            </a:r>
            <a:r>
              <a:rPr lang="en-US" sz="3100" dirty="0" smtClean="0">
                <a:latin typeface="Chalkboard"/>
                <a:cs typeface="Chalkboard"/>
              </a:rPr>
              <a:t>tied to specific data types / purpose, can be expensive, difficult to deploy and manage</a:t>
            </a:r>
          </a:p>
          <a:p>
            <a:endParaRPr lang="en-US" sz="3600" dirty="0" smtClean="0">
              <a:latin typeface="Chalkboard"/>
              <a:cs typeface="Chalkboard"/>
            </a:endParaRPr>
          </a:p>
          <a:p>
            <a:r>
              <a:rPr lang="en-US" sz="3600" dirty="0" smtClean="0">
                <a:latin typeface="Chalkboard"/>
                <a:cs typeface="Chalkboard"/>
              </a:rPr>
              <a:t>“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Collective Intelligence Framework</a:t>
            </a:r>
            <a:r>
              <a:rPr lang="en-US" sz="3600" dirty="0" smtClean="0">
                <a:latin typeface="Chalkboard"/>
                <a:cs typeface="Chalkboard"/>
              </a:rPr>
              <a:t>” (CIF) Project</a:t>
            </a:r>
          </a:p>
          <a:p>
            <a:pPr lvl="1"/>
            <a:r>
              <a:rPr lang="en-US" sz="3100" dirty="0" err="1" smtClean="0">
                <a:latin typeface="Chalkboard"/>
                <a:cs typeface="Chalkboard"/>
              </a:rPr>
              <a:t>collectiveintel.net</a:t>
            </a:r>
            <a:r>
              <a:rPr lang="en-US" sz="3100" dirty="0" smtClean="0">
                <a:latin typeface="Chalkboard"/>
                <a:cs typeface="Chalkboard"/>
              </a:rPr>
              <a:t>  (FOSS)</a:t>
            </a:r>
          </a:p>
          <a:p>
            <a:pPr lvl="1"/>
            <a:r>
              <a:rPr lang="en-US" sz="3100" dirty="0" smtClean="0">
                <a:latin typeface="Chalkboard"/>
                <a:cs typeface="Chalkboard"/>
              </a:rPr>
              <a:t>CIF-Lite customization (</a:t>
            </a:r>
            <a:r>
              <a:rPr lang="en-US" sz="3100" dirty="0" err="1" smtClean="0">
                <a:solidFill>
                  <a:srgbClr val="0000FF"/>
                </a:solidFill>
                <a:latin typeface="Chalkboard"/>
                <a:cs typeface="Chalkboard"/>
              </a:rPr>
              <a:t>github.com</a:t>
            </a:r>
            <a:r>
              <a:rPr lang="en-US" sz="3100" dirty="0" smtClean="0">
                <a:solidFill>
                  <a:srgbClr val="0000FF"/>
                </a:solidFill>
                <a:latin typeface="Chalkboard"/>
                <a:cs typeface="Chalkboard"/>
              </a:rPr>
              <a:t>/</a:t>
            </a:r>
            <a:r>
              <a:rPr lang="en-US" sz="3100" dirty="0" err="1" smtClean="0">
                <a:solidFill>
                  <a:srgbClr val="0000FF"/>
                </a:solidFill>
                <a:latin typeface="Chalkboard"/>
                <a:cs typeface="Chalkboard"/>
              </a:rPr>
              <a:t>mgeide</a:t>
            </a:r>
            <a:r>
              <a:rPr lang="en-US" sz="3100" dirty="0" smtClean="0">
                <a:solidFill>
                  <a:srgbClr val="0000FF"/>
                </a:solidFill>
                <a:latin typeface="Chalkboard"/>
                <a:cs typeface="Chalkboard"/>
              </a:rPr>
              <a:t>/</a:t>
            </a:r>
            <a:r>
              <a:rPr lang="en-US" sz="3100" dirty="0" err="1" smtClean="0">
                <a:solidFill>
                  <a:srgbClr val="0000FF"/>
                </a:solidFill>
                <a:latin typeface="Chalkboard"/>
                <a:cs typeface="Chalkboard"/>
              </a:rPr>
              <a:t>cif</a:t>
            </a:r>
            <a:r>
              <a:rPr lang="en-US" sz="3100" dirty="0" smtClean="0">
                <a:solidFill>
                  <a:srgbClr val="0000FF"/>
                </a:solidFill>
                <a:latin typeface="Chalkboard"/>
                <a:cs typeface="Chalkboard"/>
              </a:rPr>
              <a:t>-lite</a:t>
            </a:r>
            <a:r>
              <a:rPr lang="en-US" sz="3100" dirty="0" smtClean="0">
                <a:latin typeface="Chalkboard"/>
                <a:cs typeface="Chalkboard"/>
              </a:rPr>
              <a:t>)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939235" y="5798113"/>
            <a:ext cx="975018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708310" y="5503075"/>
            <a:ext cx="120594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3" idx="2"/>
          </p:cNvCxnSpPr>
          <p:nvPr/>
        </p:nvCxnSpPr>
        <p:spPr>
          <a:xfrm flipH="1">
            <a:off x="4572000" y="6126163"/>
            <a:ext cx="1342253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362598" y="6446348"/>
            <a:ext cx="551655" cy="0"/>
          </a:xfrm>
          <a:prstGeom prst="straightConnector1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34099" y="5744002"/>
            <a:ext cx="14096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Data Sources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260640" y="5592871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60640" y="5899201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60640" y="6218360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60640" y="5323488"/>
            <a:ext cx="0" cy="13340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479413" y="5323488"/>
            <a:ext cx="0" cy="133407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260640" y="5309129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60640" y="6497660"/>
            <a:ext cx="121877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07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“Intelligence” Tools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Chalkboard"/>
                <a:cs typeface="Chalkboard"/>
              </a:rPr>
              <a:t>Considered a “</a:t>
            </a:r>
            <a:r>
              <a:rPr lang="en-US" sz="3600" dirty="0" smtClean="0">
                <a:solidFill>
                  <a:srgbClr val="FF0000"/>
                </a:solidFill>
                <a:latin typeface="Chalkboard"/>
                <a:cs typeface="Chalkboard"/>
              </a:rPr>
              <a:t>niche</a:t>
            </a:r>
            <a:r>
              <a:rPr lang="en-US" sz="3600" dirty="0" smtClean="0">
                <a:latin typeface="Chalkboard"/>
                <a:cs typeface="Chalkboard"/>
              </a:rPr>
              <a:t>” space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Commercial tools are few and very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$$$$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Popular ex.: </a:t>
            </a:r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Palantir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dirty="0" smtClean="0">
                <a:latin typeface="Chalkboard"/>
                <a:cs typeface="Chalkboard"/>
              </a:rPr>
              <a:t>and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Analyst Notebook</a:t>
            </a:r>
          </a:p>
          <a:p>
            <a:pPr marL="457200" lvl="1" indent="0">
              <a:buNone/>
            </a:pPr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GOTS</a:t>
            </a:r>
            <a:r>
              <a:rPr lang="en-US" dirty="0" smtClean="0">
                <a:latin typeface="Chalkboard"/>
                <a:cs typeface="Chalkboard"/>
              </a:rPr>
              <a:t> and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private</a:t>
            </a:r>
            <a:r>
              <a:rPr lang="en-US" dirty="0" smtClean="0">
                <a:latin typeface="Chalkboard"/>
                <a:cs typeface="Chalkboard"/>
              </a:rPr>
              <a:t> solutions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Extensive development needs, limited support / deployment…</a:t>
            </a:r>
          </a:p>
        </p:txBody>
      </p:sp>
    </p:spTree>
    <p:extLst>
      <p:ext uri="{BB962C8B-B14F-4D97-AF65-F5344CB8AC3E}">
        <p14:creationId xmlns:p14="http://schemas.microsoft.com/office/powerpoint/2010/main" val="78296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“Other” FOSS Tools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halkboard"/>
                <a:cs typeface="Chalkboard"/>
              </a:rPr>
              <a:t>They don’t satisfy full </a:t>
            </a:r>
            <a:r>
              <a:rPr lang="en-US" dirty="0" err="1" smtClean="0">
                <a:latin typeface="Chalkboard"/>
                <a:cs typeface="Chalkboard"/>
              </a:rPr>
              <a:t>intel</a:t>
            </a:r>
            <a:r>
              <a:rPr lang="en-US" dirty="0" smtClean="0">
                <a:latin typeface="Chalkboard"/>
                <a:cs typeface="Chalkboard"/>
              </a:rPr>
              <a:t>.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requirements</a:t>
            </a:r>
          </a:p>
          <a:p>
            <a:r>
              <a:rPr lang="en-US" dirty="0">
                <a:latin typeface="Chalkboard"/>
                <a:cs typeface="Chalkboard"/>
              </a:rPr>
              <a:t>O</a:t>
            </a:r>
            <a:r>
              <a:rPr lang="en-US" dirty="0" smtClean="0">
                <a:latin typeface="Chalkboard"/>
                <a:cs typeface="Chalkboard"/>
              </a:rPr>
              <a:t>ften fall into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other buckets </a:t>
            </a:r>
          </a:p>
          <a:p>
            <a:r>
              <a:rPr lang="en-US" dirty="0" smtClean="0">
                <a:latin typeface="Chalkboard"/>
                <a:cs typeface="Chalkboard"/>
              </a:rPr>
              <a:t>..but are great projects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Examples: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Parse / normalization (e.g., Google Refine)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Visualization tools (e.g., </a:t>
            </a:r>
            <a:r>
              <a:rPr lang="en-US" dirty="0" err="1" smtClean="0">
                <a:latin typeface="Chalkboard"/>
                <a:cs typeface="Chalkboard"/>
              </a:rPr>
              <a:t>Gephi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Data search (e.g., Sphinx)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Data mining (e.g., </a:t>
            </a:r>
            <a:r>
              <a:rPr lang="en-US" dirty="0" err="1" smtClean="0">
                <a:latin typeface="Chalkboard"/>
                <a:cs typeface="Chalkboard"/>
              </a:rPr>
              <a:t>Weka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Stats / machine learning (e.g., R)</a:t>
            </a:r>
            <a:endParaRPr lang="en-US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1284413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Outlier Intel. Tool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Maltego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dirty="0" smtClean="0">
                <a:latin typeface="Chalkboard"/>
                <a:cs typeface="Chalkboard"/>
              </a:rPr>
              <a:t>(and its little brother </a:t>
            </a:r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CaseFile</a:t>
            </a:r>
            <a:r>
              <a:rPr lang="en-US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Commercial, closed-source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License ~$650/</a:t>
            </a:r>
            <a:r>
              <a:rPr lang="en-US" dirty="0" err="1" smtClean="0">
                <a:latin typeface="Chalkboard"/>
                <a:cs typeface="Chalkboard"/>
              </a:rPr>
              <a:t>yr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Private server ~$30K/</a:t>
            </a:r>
            <a:r>
              <a:rPr lang="en-US" dirty="0" err="1" smtClean="0">
                <a:latin typeface="Chalkboard"/>
                <a:cs typeface="Chalkboard"/>
              </a:rPr>
              <a:t>yr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Free, but limited version for private use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Rapidly becoming a “standard” tool</a:t>
            </a:r>
          </a:p>
        </p:txBody>
      </p:sp>
      <p:pic>
        <p:nvPicPr>
          <p:cNvPr id="4" name="Picture 3" descr="Screen Shot 2012-09-20 at 6.3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859002"/>
            <a:ext cx="2514775" cy="17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04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2-09-20 at 6.3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56" y="3961064"/>
            <a:ext cx="2514775" cy="17527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Maltego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Limitations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Cost</a:t>
            </a:r>
            <a:r>
              <a:rPr lang="en-US" dirty="0" smtClean="0">
                <a:latin typeface="Chalkboard"/>
                <a:cs typeface="Chalkboard"/>
              </a:rPr>
              <a:t> is still there: &gt;$500 / analyst</a:t>
            </a:r>
          </a:p>
          <a:p>
            <a:r>
              <a:rPr lang="en-US" dirty="0" smtClean="0">
                <a:latin typeface="Chalkboard"/>
                <a:cs typeface="Chalkboard"/>
              </a:rPr>
              <a:t>Does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not</a:t>
            </a:r>
            <a:r>
              <a:rPr lang="en-US" dirty="0" smtClean="0">
                <a:latin typeface="Chalkboard"/>
                <a:cs typeface="Chalkboard"/>
              </a:rPr>
              <a:t> have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open-source </a:t>
            </a:r>
            <a:r>
              <a:rPr lang="en-US" dirty="0" smtClean="0">
                <a:latin typeface="Chalkboard"/>
                <a:cs typeface="Chalkboard"/>
              </a:rPr>
              <a:t>flexibility</a:t>
            </a:r>
          </a:p>
          <a:p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Data shared </a:t>
            </a:r>
            <a:r>
              <a:rPr lang="en-US" dirty="0" smtClean="0">
                <a:latin typeface="Chalkboard"/>
                <a:cs typeface="Chalkboard"/>
              </a:rPr>
              <a:t>with </a:t>
            </a:r>
            <a:r>
              <a:rPr lang="en-US" dirty="0" err="1" smtClean="0">
                <a:latin typeface="Chalkboard"/>
                <a:cs typeface="Chalkboard"/>
              </a:rPr>
              <a:t>Paterva’s</a:t>
            </a:r>
            <a:r>
              <a:rPr lang="en-US" dirty="0" smtClean="0">
                <a:latin typeface="Chalkboard"/>
                <a:cs typeface="Chalkboard"/>
              </a:rPr>
              <a:t> servers *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Many transforms are remote</a:t>
            </a:r>
          </a:p>
          <a:p>
            <a:r>
              <a:rPr lang="en-US" dirty="0" smtClean="0">
                <a:latin typeface="Chalkboard"/>
                <a:cs typeface="Chalkboard"/>
              </a:rPr>
              <a:t>Limited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export</a:t>
            </a:r>
            <a:r>
              <a:rPr lang="en-US" dirty="0" smtClean="0">
                <a:latin typeface="Chalkboard"/>
                <a:cs typeface="Chalkboard"/>
              </a:rPr>
              <a:t> (.</a:t>
            </a:r>
            <a:r>
              <a:rPr lang="en-US" dirty="0" err="1" smtClean="0">
                <a:latin typeface="Chalkboard"/>
                <a:cs typeface="Chalkboard"/>
              </a:rPr>
              <a:t>mtgx</a:t>
            </a:r>
            <a:r>
              <a:rPr lang="en-US" dirty="0" smtClean="0">
                <a:latin typeface="Chalkboard"/>
                <a:cs typeface="Chalkboard"/>
              </a:rPr>
              <a:t>) format **</a:t>
            </a:r>
          </a:p>
          <a:p>
            <a:r>
              <a:rPr lang="en-US" dirty="0" smtClean="0">
                <a:latin typeface="Chalkboard"/>
                <a:cs typeface="Chalkboard"/>
              </a:rPr>
              <a:t>Limited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integration</a:t>
            </a:r>
            <a:r>
              <a:rPr lang="en-US" dirty="0" smtClean="0">
                <a:latin typeface="Chalkboard"/>
                <a:cs typeface="Chalkboard"/>
              </a:rPr>
              <a:t> support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Backend / front-end analytics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835925" y="6007495"/>
            <a:ext cx="5190206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dirty="0" smtClean="0"/>
              <a:t>* Unless private server purchased or local/</a:t>
            </a:r>
            <a:r>
              <a:rPr lang="en-US" dirty="0" err="1" smtClean="0"/>
              <a:t>CaseFile</a:t>
            </a:r>
            <a:endParaRPr lang="en-US" dirty="0" smtClean="0"/>
          </a:p>
          <a:p>
            <a:r>
              <a:rPr lang="en-US" dirty="0" smtClean="0"/>
              <a:t>** Zipped </a:t>
            </a:r>
            <a:r>
              <a:rPr lang="en-US" dirty="0" err="1" smtClean="0"/>
              <a:t>GraphML</a:t>
            </a:r>
            <a:r>
              <a:rPr lang="en-US" dirty="0" smtClean="0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53978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Warning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242" y="1649516"/>
            <a:ext cx="8606118" cy="47738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This project is in its infancy</a:t>
            </a:r>
          </a:p>
          <a:p>
            <a:r>
              <a:rPr lang="en-US" dirty="0" smtClean="0">
                <a:latin typeface="Chalkboard"/>
                <a:cs typeface="Chalkboard"/>
              </a:rPr>
              <a:t>Some slides will be skipped (time) - don’t fear all slides / materials are posted here:</a:t>
            </a:r>
          </a:p>
          <a:p>
            <a:pPr marL="0" indent="0">
              <a:buNone/>
            </a:pPr>
            <a:endParaRPr lang="en-US" dirty="0" smtClean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https://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github.com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mgeide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/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I will make gratuitous use of Hollywood imagery throughout this presentation</a:t>
            </a:r>
          </a:p>
          <a:p>
            <a:pPr marL="0" indent="0">
              <a:buNone/>
            </a:pPr>
            <a:endParaRPr lang="en-US" sz="2800" dirty="0" smtClean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sz="2800" dirty="0">
              <a:latin typeface="Chalkboard"/>
              <a:cs typeface="Chalkboard"/>
            </a:endParaRPr>
          </a:p>
        </p:txBody>
      </p:sp>
      <p:pic>
        <p:nvPicPr>
          <p:cNvPr id="6" name="Picture 5" descr="Screen Shot 2012-09-26 at 12.4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002" y="46747"/>
            <a:ext cx="2305651" cy="21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39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800000"/>
                </a:solidFill>
                <a:latin typeface="Chalkduster"/>
                <a:cs typeface="Chalkduster"/>
              </a:rPr>
              <a:t>Other Free Intel. Projects</a:t>
            </a:r>
            <a:endParaRPr lang="en-US" dirty="0">
              <a:solidFill>
                <a:srgbClr val="800000"/>
              </a:solidFill>
              <a:latin typeface="Chalkduster"/>
              <a:cs typeface="Chalkdust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633215"/>
            <a:ext cx="8484740" cy="452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halkboard"/>
                <a:cs typeface="Chalkboard"/>
              </a:rPr>
              <a:t>FOCA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OSINT pen-testing tool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Written in </a:t>
            </a:r>
            <a:r>
              <a:rPr lang="en-US" dirty="0" err="1" smtClean="0">
                <a:latin typeface="Chalkboard"/>
                <a:cs typeface="Chalkboard"/>
              </a:rPr>
              <a:t>.Net</a:t>
            </a:r>
            <a:r>
              <a:rPr lang="en-US" dirty="0" smtClean="0">
                <a:latin typeface="Chalkboard"/>
                <a:cs typeface="Chalkboard"/>
              </a:rPr>
              <a:t> (Spanish)</a:t>
            </a:r>
          </a:p>
          <a:p>
            <a:r>
              <a:rPr lang="en-US" dirty="0" err="1" smtClean="0">
                <a:latin typeface="Chalkboard"/>
                <a:cs typeface="Chalkboard"/>
              </a:rPr>
              <a:t>Dradis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smtClean="0">
                <a:latin typeface="Chalkboard"/>
                <a:cs typeface="Chalkboard"/>
              </a:rPr>
              <a:t>Framework for sharing security assessment data</a:t>
            </a:r>
          </a:p>
          <a:p>
            <a:r>
              <a:rPr lang="en-US" dirty="0" err="1" smtClean="0">
                <a:latin typeface="Chalkboard"/>
                <a:cs typeface="Chalkboard"/>
              </a:rPr>
              <a:t>Sploitego</a:t>
            </a:r>
            <a:r>
              <a:rPr lang="en-US" dirty="0" smtClean="0">
                <a:latin typeface="Chalkboard"/>
                <a:cs typeface="Chalkboard"/>
              </a:rPr>
              <a:t> (</a:t>
            </a:r>
            <a:r>
              <a:rPr lang="en-US" dirty="0" err="1" smtClean="0">
                <a:latin typeface="Chalkboard"/>
                <a:cs typeface="Chalkboard"/>
              </a:rPr>
              <a:t>DefCon</a:t>
            </a:r>
            <a:r>
              <a:rPr lang="en-US" dirty="0" smtClean="0">
                <a:latin typeface="Chalkboard"/>
                <a:cs typeface="Chalkboard"/>
              </a:rPr>
              <a:t> 2012)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Python </a:t>
            </a:r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framework, focus on pen-testing</a:t>
            </a:r>
          </a:p>
          <a:p>
            <a:r>
              <a:rPr lang="en-US" dirty="0" err="1" smtClean="0">
                <a:latin typeface="Chalkboard"/>
                <a:cs typeface="Chalkboard"/>
              </a:rPr>
              <a:t>Netglub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clone, not maintained … ex. </a:t>
            </a:r>
            <a:r>
              <a:rPr lang="en-US" dirty="0">
                <a:latin typeface="Chalkboard"/>
                <a:cs typeface="Chalkboard"/>
              </a:rPr>
              <a:t>o</a:t>
            </a:r>
            <a:r>
              <a:rPr lang="en-US" dirty="0" smtClean="0">
                <a:latin typeface="Chalkboard"/>
                <a:cs typeface="Chalkboard"/>
              </a:rPr>
              <a:t>f FAIL here</a:t>
            </a:r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Screen Shot 2012-09-20 at 10.4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635" y="1818276"/>
            <a:ext cx="3515339" cy="124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706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8661"/>
            <a:ext cx="7524877" cy="1470025"/>
          </a:xfrm>
        </p:spPr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POORTEG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bowlingb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32" y="718333"/>
            <a:ext cx="707540" cy="707540"/>
          </a:xfrm>
          <a:prstGeom prst="rect">
            <a:avLst/>
          </a:prstGeom>
        </p:spPr>
      </p:pic>
      <p:pic>
        <p:nvPicPr>
          <p:cNvPr id="6" name="Picture 5" descr="68848081_308a00ea1d_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504" y="3001665"/>
            <a:ext cx="4560379" cy="30426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29468" y="6051911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906477" y="2334638"/>
            <a:ext cx="579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halkboard"/>
                <a:cs typeface="Chalkboard"/>
              </a:rPr>
              <a:t>Hopefully it becomes a tool you like this much…</a:t>
            </a:r>
            <a:endParaRPr lang="en-US" sz="2000" dirty="0">
              <a:latin typeface="Chalkboard"/>
              <a:cs typeface="Chalkboard"/>
            </a:endParaRPr>
          </a:p>
        </p:txBody>
      </p:sp>
    </p:spTree>
    <p:extLst>
      <p:ext uri="{BB962C8B-B14F-4D97-AF65-F5344CB8AC3E}">
        <p14:creationId xmlns:p14="http://schemas.microsoft.com/office/powerpoint/2010/main" val="2953803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338661"/>
            <a:ext cx="6344591" cy="1470025"/>
          </a:xfrm>
        </p:spPr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G   </a:t>
            </a:r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Als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 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bowlingb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250" y="718333"/>
            <a:ext cx="707540" cy="707540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354019" y="2467439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A completely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FOSS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OSINT / Threat Intel. tool</a:t>
            </a: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FLEXIBLE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!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Use regardless of perspective (attack, defense, other)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Support any backend/storage import/export needs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Support data rules / transform functionality (</a:t>
            </a:r>
            <a:r>
              <a:rPr lang="en-US" sz="2400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)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sz="2400" dirty="0" smtClean="0">
                <a:solidFill>
                  <a:schemeClr val="tx1"/>
                </a:solidFill>
                <a:latin typeface="Chalkboard"/>
                <a:cs typeface="Chalkboard"/>
              </a:rPr>
              <a:t>Easy integration with other tools and platforms</a:t>
            </a:r>
            <a:endParaRPr lang="en-US" sz="2400" dirty="0">
              <a:solidFill>
                <a:schemeClr val="tx1"/>
              </a:solidFill>
              <a:latin typeface="Chalkboard"/>
              <a:cs typeface="Chalkboard"/>
            </a:endParaRPr>
          </a:p>
          <a:p>
            <a:pPr marL="457200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Start an OSINT </a:t>
            </a:r>
            <a:r>
              <a:rPr lang="en-US" dirty="0" smtClean="0">
                <a:solidFill>
                  <a:srgbClr val="FF0000"/>
                </a:solidFill>
                <a:latin typeface="Chalkboard"/>
                <a:cs typeface="Chalkboard"/>
              </a:rPr>
              <a:t>community</a:t>
            </a: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 tool</a:t>
            </a:r>
          </a:p>
          <a:p>
            <a:pPr marL="914400" lvl="1" indent="-457200" algn="l">
              <a:buFont typeface="Arial"/>
              <a:buChar char="•"/>
            </a:pP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Other analysts have noted a gap in this space</a:t>
            </a:r>
          </a:p>
        </p:txBody>
      </p:sp>
      <p:pic>
        <p:nvPicPr>
          <p:cNvPr id="3" name="Picture 2" descr="Screen Shot 2012-09-26 at 9.33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375" y="51312"/>
            <a:ext cx="3125309" cy="226219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06668" y="2313506"/>
            <a:ext cx="1386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Ian Wright, Arsenal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6961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604" y="389972"/>
            <a:ext cx="7524877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It is NOT a </a:t>
            </a:r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Maltego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“clone” or “replacement”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1386" y="1859997"/>
            <a:ext cx="8686800" cy="42563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800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800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is a mature product 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 with a team of developers </a:t>
            </a:r>
          </a:p>
          <a:p>
            <a:pPr algn="l"/>
            <a:r>
              <a:rPr lang="en-US" sz="2800" dirty="0">
                <a:solidFill>
                  <a:schemeClr val="tx1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 and support staff behind it</a:t>
            </a:r>
          </a:p>
          <a:p>
            <a:pPr marL="457200" indent="-457200" algn="l">
              <a:buFont typeface="Arial"/>
              <a:buChar char="•"/>
            </a:pPr>
            <a:endParaRPr lang="en-US" sz="2800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pPr marL="457200" indent="-457200" algn="l">
              <a:buFont typeface="Arial"/>
              <a:buChar char="•"/>
            </a:pP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If you’re not interested in hacking some code and you have the budget to buy </a:t>
            </a:r>
            <a:r>
              <a:rPr lang="en-US" sz="2800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sz="2800" dirty="0" smtClean="0">
                <a:solidFill>
                  <a:schemeClr val="tx1"/>
                </a:solidFill>
                <a:latin typeface="Chalkboard"/>
                <a:cs typeface="Chalkboard"/>
              </a:rPr>
              <a:t> licenses – go that route</a:t>
            </a:r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pic>
        <p:nvPicPr>
          <p:cNvPr id="5" name="Picture 4" descr="replacements_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481" y="1911309"/>
            <a:ext cx="2540000" cy="222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89318" y="4133809"/>
            <a:ext cx="1811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Replacements” 2000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65009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604" y="389972"/>
            <a:ext cx="7524877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Dev. Inspiration (1)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4019" y="2467439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6019" y="2081077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HD Moore on WarVOX2 at B-Sides Vegas 2011</a:t>
            </a:r>
          </a:p>
          <a:p>
            <a:endParaRPr lang="en-US" dirty="0">
              <a:solidFill>
                <a:schemeClr val="tx1"/>
              </a:solidFill>
              <a:latin typeface="Chalkboard"/>
              <a:cs typeface="Chalkboard"/>
            </a:endParaRPr>
          </a:p>
          <a:p>
            <a:r>
              <a:rPr lang="en-US" i="1" dirty="0" smtClean="0">
                <a:solidFill>
                  <a:schemeClr val="tx1"/>
                </a:solidFill>
                <a:latin typeface="Chalkboard"/>
                <a:cs typeface="Chalkboard"/>
              </a:rPr>
              <a:t>Revitalize interesting/dead projects (e.g., war-dialing </a:t>
            </a:r>
            <a:r>
              <a:rPr lang="en-US" i="1" dirty="0" err="1" smtClean="0">
                <a:solidFill>
                  <a:schemeClr val="tx1"/>
                </a:solidFill>
                <a:latin typeface="Chalkboard"/>
                <a:cs typeface="Chalkboard"/>
              </a:rPr>
              <a:t>utils</a:t>
            </a:r>
            <a:r>
              <a:rPr lang="en-US" i="1" dirty="0" smtClean="0">
                <a:solidFill>
                  <a:schemeClr val="tx1"/>
                </a:solidFill>
                <a:latin typeface="Chalkboard"/>
                <a:cs typeface="Chalkboard"/>
              </a:rPr>
              <a:t>) by integrating them into a popular/standard framework (</a:t>
            </a:r>
            <a:r>
              <a:rPr lang="en-US" i="1" dirty="0" err="1" smtClean="0">
                <a:solidFill>
                  <a:schemeClr val="tx1"/>
                </a:solidFill>
                <a:latin typeface="Chalkboard"/>
                <a:cs typeface="Chalkboard"/>
              </a:rPr>
              <a:t>Metasploit</a:t>
            </a:r>
            <a:r>
              <a:rPr lang="en-US" i="1" dirty="0" smtClean="0">
                <a:solidFill>
                  <a:schemeClr val="tx1"/>
                </a:solidFill>
                <a:latin typeface="Chalkboard"/>
                <a:cs typeface="Chalkboard"/>
              </a:rPr>
              <a:t>) … now people care to use and maintain the project.</a:t>
            </a:r>
            <a:endParaRPr lang="en-US" i="1" dirty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pic>
        <p:nvPicPr>
          <p:cNvPr id="11" name="Picture 10" descr="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96" y="5453076"/>
            <a:ext cx="1648523" cy="128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3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5604" y="389972"/>
            <a:ext cx="7524877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Dev. Inspiration (2)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4019" y="2467439"/>
            <a:ext cx="8686800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/>
              <a:buChar char="•"/>
            </a:pPr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76019" y="2081077"/>
            <a:ext cx="6314422" cy="45444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Wes Young on Collective </a:t>
            </a:r>
          </a:p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Intel. Framework (CIF)</a:t>
            </a:r>
          </a:p>
          <a:p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pPr algn="l"/>
            <a:r>
              <a:rPr lang="en-US" i="1" dirty="0" smtClean="0">
                <a:solidFill>
                  <a:srgbClr val="000000"/>
                </a:solidFill>
                <a:latin typeface="Chalkboard"/>
                <a:cs typeface="Chalkboard"/>
              </a:rPr>
              <a:t>“embrace the suck, it’s better than having no code at all, sometimes that’s the difference between sharing data and not”</a:t>
            </a:r>
            <a:endParaRPr lang="en-US" i="1" dirty="0">
              <a:solidFill>
                <a:srgbClr val="000000"/>
              </a:solidFill>
              <a:latin typeface="Chalkboard"/>
              <a:cs typeface="Chalkboard"/>
            </a:endParaRPr>
          </a:p>
        </p:txBody>
      </p:sp>
      <p:pic>
        <p:nvPicPr>
          <p:cNvPr id="3" name="Picture 2" descr="Screen Shot 2012-09-26 at 10.03.5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441" y="1859997"/>
            <a:ext cx="1810040" cy="46707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85174" y="654685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Note: CIF != </a:t>
            </a:r>
            <a:r>
              <a:rPr lang="en-US" sz="1200" dirty="0" err="1" smtClean="0"/>
              <a:t>Cif</a:t>
            </a:r>
            <a:r>
              <a:rPr lang="en-US" sz="1200" dirty="0" smtClean="0"/>
              <a:t> Bathroom Cleaner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2956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217" y="1600200"/>
            <a:ext cx="4695481" cy="4725630"/>
          </a:xfrm>
        </p:spPr>
        <p:txBody>
          <a:bodyPr>
            <a:normAutofit/>
          </a:bodyPr>
          <a:lstStyle/>
          <a:p>
            <a:r>
              <a:rPr lang="en-US" sz="3000" dirty="0" smtClean="0">
                <a:latin typeface="Chalkboard"/>
                <a:cs typeface="Chalkboard"/>
              </a:rPr>
              <a:t>Ruby</a:t>
            </a:r>
          </a:p>
          <a:p>
            <a:pPr lvl="1"/>
            <a:r>
              <a:rPr lang="en-US" sz="3000" dirty="0" err="1" smtClean="0">
                <a:latin typeface="Chalkboard"/>
                <a:cs typeface="Chalkboard"/>
              </a:rPr>
              <a:t>ActiveRecords</a:t>
            </a:r>
            <a:endParaRPr lang="en-US" sz="3000" dirty="0" smtClean="0">
              <a:latin typeface="Chalkboard"/>
              <a:cs typeface="Chalkboard"/>
            </a:endParaRPr>
          </a:p>
          <a:p>
            <a:pPr lvl="1"/>
            <a:r>
              <a:rPr lang="en-US" sz="3000" dirty="0" smtClean="0">
                <a:latin typeface="Chalkboard"/>
                <a:cs typeface="Chalkboard"/>
              </a:rPr>
              <a:t>Rex::UI</a:t>
            </a:r>
          </a:p>
          <a:p>
            <a:r>
              <a:rPr lang="en-US" sz="3000" dirty="0" smtClean="0">
                <a:latin typeface="Chalkboard"/>
                <a:cs typeface="Chalkboard"/>
              </a:rPr>
              <a:t>Stand-alone CLI or </a:t>
            </a:r>
            <a:r>
              <a:rPr lang="en-US" sz="3000" dirty="0" err="1" smtClean="0">
                <a:latin typeface="Chalkboard"/>
                <a:cs typeface="Chalkboard"/>
              </a:rPr>
              <a:t>Metasploit</a:t>
            </a:r>
            <a:r>
              <a:rPr lang="en-US" sz="3000" dirty="0" smtClean="0">
                <a:latin typeface="Chalkboard"/>
                <a:cs typeface="Chalkboard"/>
              </a:rPr>
              <a:t> plugin</a:t>
            </a:r>
          </a:p>
          <a:p>
            <a:r>
              <a:rPr lang="en-US" sz="3000" dirty="0" smtClean="0">
                <a:latin typeface="Chalkboard"/>
                <a:cs typeface="Chalkboard"/>
              </a:rPr>
              <a:t>Stand-alone transforms</a:t>
            </a:r>
          </a:p>
          <a:p>
            <a:pPr lvl="1"/>
            <a:r>
              <a:rPr lang="en-US" sz="3000" dirty="0" smtClean="0">
                <a:latin typeface="Chalkboard"/>
                <a:cs typeface="Chalkboard"/>
              </a:rPr>
              <a:t>XML response</a:t>
            </a:r>
          </a:p>
          <a:p>
            <a:r>
              <a:rPr lang="en-US" sz="3000" dirty="0" smtClean="0">
                <a:latin typeface="Chalkboard"/>
                <a:cs typeface="Chalkboard"/>
              </a:rPr>
              <a:t>Import / Export plugins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Dev. Architecture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7" name="Picture 6" descr="dirty-work-movie-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949" y="1417638"/>
            <a:ext cx="3505851" cy="49081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45267" y="6354780"/>
            <a:ext cx="13415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“Dirty Work”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07360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0210" y="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ActiveRecords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359217" y="1427593"/>
            <a:ext cx="8098944" cy="4971151"/>
          </a:xfrm>
        </p:spPr>
        <p:txBody>
          <a:bodyPr>
            <a:normAutofit/>
          </a:bodyPr>
          <a:lstStyle/>
          <a:p>
            <a:r>
              <a:rPr lang="en-US" sz="3300" dirty="0" smtClean="0">
                <a:latin typeface="Chalkboard"/>
                <a:cs typeface="Chalkboard"/>
              </a:rPr>
              <a:t>Abstracts data store/retrieve layer</a:t>
            </a:r>
          </a:p>
          <a:p>
            <a:r>
              <a:rPr lang="en-US" sz="3300" dirty="0" smtClean="0">
                <a:latin typeface="Chalkboard"/>
                <a:cs typeface="Chalkboard"/>
              </a:rPr>
              <a:t>Support for a multitude of storage sys: 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Local/file (</a:t>
            </a:r>
            <a:r>
              <a:rPr lang="en-US" sz="2400" dirty="0" err="1" smtClean="0">
                <a:latin typeface="Chalkboard"/>
                <a:cs typeface="Chalkboard"/>
              </a:rPr>
              <a:t>sqlite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RDBMSs (MySQL/</a:t>
            </a:r>
            <a:r>
              <a:rPr lang="en-US" sz="2400" dirty="0" err="1" smtClean="0">
                <a:latin typeface="Chalkboard"/>
                <a:cs typeface="Chalkboard"/>
              </a:rPr>
              <a:t>Postgres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sz="2400" dirty="0" err="1" smtClean="0">
                <a:latin typeface="Chalkboard"/>
                <a:cs typeface="Chalkboard"/>
              </a:rPr>
              <a:t>NoSQL</a:t>
            </a:r>
            <a:r>
              <a:rPr lang="en-US" sz="2400" dirty="0" smtClean="0">
                <a:latin typeface="Chalkboard"/>
                <a:cs typeface="Chalkboard"/>
              </a:rPr>
              <a:t> (</a:t>
            </a:r>
            <a:r>
              <a:rPr lang="en-US" sz="2400" dirty="0" err="1" smtClean="0">
                <a:latin typeface="Chalkboard"/>
                <a:cs typeface="Chalkboard"/>
              </a:rPr>
              <a:t>MongoDB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In </a:t>
            </a:r>
            <a:r>
              <a:rPr lang="en-US" sz="2400" dirty="0" err="1" smtClean="0">
                <a:latin typeface="Chalkboard"/>
                <a:cs typeface="Chalkboard"/>
              </a:rPr>
              <a:t>mem</a:t>
            </a:r>
            <a:r>
              <a:rPr lang="en-US" sz="2400" dirty="0" smtClean="0">
                <a:latin typeface="Chalkboard"/>
                <a:cs typeface="Chalkboard"/>
              </a:rPr>
              <a:t>. key/value (</a:t>
            </a:r>
            <a:r>
              <a:rPr lang="en-US" sz="2400" dirty="0" err="1" smtClean="0">
                <a:latin typeface="Chalkboard"/>
                <a:cs typeface="Chalkboard"/>
              </a:rPr>
              <a:t>Redis</a:t>
            </a:r>
            <a:r>
              <a:rPr lang="en-US" sz="2400" dirty="0" smtClean="0">
                <a:latin typeface="Chalkboard"/>
                <a:cs typeface="Chalkboard"/>
              </a:rPr>
              <a:t>)</a:t>
            </a:r>
            <a:endParaRPr lang="en-US" sz="3300" dirty="0" smtClean="0">
              <a:latin typeface="Chalkboard"/>
              <a:cs typeface="Chalkboard"/>
            </a:endParaRPr>
          </a:p>
          <a:p>
            <a:r>
              <a:rPr lang="en-US" sz="3300" dirty="0" smtClean="0">
                <a:latin typeface="Chalkboard"/>
                <a:cs typeface="Chalkboard"/>
              </a:rPr>
              <a:t>Constraints done in </a:t>
            </a:r>
          </a:p>
          <a:p>
            <a:pPr marL="0" indent="0">
              <a:buNone/>
            </a:pPr>
            <a:r>
              <a:rPr lang="en-US" sz="3300" dirty="0">
                <a:latin typeface="Chalkboard"/>
                <a:cs typeface="Chalkboard"/>
              </a:rPr>
              <a:t> </a:t>
            </a:r>
            <a:r>
              <a:rPr lang="en-US" sz="3300" dirty="0" smtClean="0">
                <a:latin typeface="Chalkboard"/>
                <a:cs typeface="Chalkboard"/>
              </a:rPr>
              <a:t> code versus DB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11" descr="Screen Shot 2012-09-26 at 10.36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06" y="2921969"/>
            <a:ext cx="4075618" cy="252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6832287" y="5455442"/>
            <a:ext cx="2237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Poortego</a:t>
            </a:r>
            <a:r>
              <a:rPr lang="en-US" sz="1200" dirty="0" smtClean="0"/>
              <a:t> Entity Class Screenshot</a:t>
            </a:r>
          </a:p>
        </p:txBody>
      </p:sp>
    </p:spTree>
    <p:extLst>
      <p:ext uri="{BB962C8B-B14F-4D97-AF65-F5344CB8AC3E}">
        <p14:creationId xmlns:p14="http://schemas.microsoft.com/office/powerpoint/2010/main" val="379936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0210" y="3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Rex::UI CLI / </a:t>
            </a:r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Metasploit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pic>
        <p:nvPicPr>
          <p:cNvPr id="5" name="Picture 4" descr="Screen Shot 2012-09-26 at 10.23.14 A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65" r="14789" b="5977"/>
          <a:stretch/>
        </p:blipFill>
        <p:spPr>
          <a:xfrm>
            <a:off x="1780330" y="1002239"/>
            <a:ext cx="5543500" cy="5855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95912" y="4043908"/>
            <a:ext cx="122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oad plugin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5912" y="1383205"/>
            <a:ext cx="125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msfconsole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5912" y="5318246"/>
            <a:ext cx="1343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Poortego</a:t>
            </a:r>
            <a:r>
              <a:rPr lang="en-US" dirty="0"/>
              <a:t> </a:t>
            </a:r>
            <a:r>
              <a:rPr lang="en-US" dirty="0" smtClean="0"/>
              <a:t>commands,</a:t>
            </a:r>
          </a:p>
          <a:p>
            <a:r>
              <a:rPr lang="en-US" dirty="0" smtClean="0"/>
              <a:t>projects, data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323830" y="6358339"/>
            <a:ext cx="1893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Poortego</a:t>
            </a:r>
            <a:r>
              <a:rPr lang="en-US" sz="1200" dirty="0" smtClean="0"/>
              <a:t> </a:t>
            </a:r>
            <a:r>
              <a:rPr lang="en-US" sz="1200" dirty="0" err="1" smtClean="0"/>
              <a:t>Metasploit</a:t>
            </a:r>
            <a:r>
              <a:rPr lang="en-US" sz="1200" dirty="0" smtClean="0"/>
              <a:t> Plugin</a:t>
            </a:r>
          </a:p>
          <a:p>
            <a:r>
              <a:rPr lang="en-US" sz="1200" dirty="0" smtClean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656428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813"/>
            <a:ext cx="8229600" cy="1143000"/>
          </a:xfrm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Simple is Powerful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6 at 3.42.3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0"/>
          <a:stretch/>
        </p:blipFill>
        <p:spPr>
          <a:xfrm>
            <a:off x="68275" y="1341320"/>
            <a:ext cx="9026222" cy="54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Disclaimer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halkboard"/>
                <a:cs typeface="Chalkboard"/>
              </a:rPr>
              <a:t>This is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not a plug or knock </a:t>
            </a:r>
            <a:r>
              <a:rPr lang="en-US" sz="2800" dirty="0" smtClean="0">
                <a:latin typeface="Chalkboard"/>
                <a:cs typeface="Chalkboard"/>
              </a:rPr>
              <a:t>against any commercial tools / vendors.  When possible I will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avoid the use of </a:t>
            </a:r>
            <a:r>
              <a:rPr lang="en-US" sz="2800" dirty="0" smtClean="0">
                <a:latin typeface="Chalkboard"/>
                <a:cs typeface="Chalkboard"/>
              </a:rPr>
              <a:t>specific commercial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names</a:t>
            </a:r>
            <a:r>
              <a:rPr lang="en-US" sz="2800" dirty="0" smtClean="0">
                <a:latin typeface="Chalkboard"/>
                <a:cs typeface="Chalkboard"/>
              </a:rPr>
              <a:t>.  However,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some are considered “standard” </a:t>
            </a:r>
            <a:r>
              <a:rPr lang="en-US" sz="2800" dirty="0" smtClean="0">
                <a:latin typeface="Chalkboard"/>
                <a:cs typeface="Chalkboard"/>
              </a:rPr>
              <a:t>(e.g., </a:t>
            </a:r>
            <a:r>
              <a:rPr lang="en-US" sz="2800" b="1" dirty="0" err="1" smtClean="0">
                <a:latin typeface="Chalkboard"/>
                <a:cs typeface="Chalkboard"/>
              </a:rPr>
              <a:t>Maltego</a:t>
            </a:r>
            <a:r>
              <a:rPr lang="en-US" sz="2800" dirty="0" smtClean="0">
                <a:latin typeface="Chalkboard"/>
                <a:cs typeface="Chalkboard"/>
              </a:rPr>
              <a:t>) and must be mentioned. </a:t>
            </a:r>
          </a:p>
          <a:p>
            <a:pPr marL="0" indent="0">
              <a:buNone/>
            </a:pPr>
            <a:endParaRPr lang="en-US" sz="2800" dirty="0" smtClean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sz="2800" dirty="0">
              <a:latin typeface="Chalkboard"/>
              <a:cs typeface="Chalkbo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4297274"/>
            <a:ext cx="351519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No 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kittens</a:t>
            </a:r>
            <a:r>
              <a:rPr lang="en-US" sz="2800" dirty="0" smtClean="0">
                <a:latin typeface="Chalkboard"/>
                <a:cs typeface="Chalkboard"/>
              </a:rPr>
              <a:t> were harmed during the making of this. </a:t>
            </a:r>
          </a:p>
          <a:p>
            <a:endParaRPr lang="en-US" dirty="0"/>
          </a:p>
        </p:txBody>
      </p:sp>
      <p:pic>
        <p:nvPicPr>
          <p:cNvPr id="5" name="Picture 4" descr="bowlcat-v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251" y="3976585"/>
            <a:ext cx="4209353" cy="276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66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0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Transforms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9599" y="1921364"/>
            <a:ext cx="4965856" cy="30225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Inspiration / Design </a:t>
            </a:r>
          </a:p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from </a:t>
            </a:r>
            <a:r>
              <a:rPr lang="en-US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endParaRPr lang="en-US" dirty="0">
              <a:solidFill>
                <a:schemeClr val="tx1"/>
              </a:solidFill>
              <a:latin typeface="Chalkboard"/>
              <a:cs typeface="Chalkboard"/>
            </a:endParaRPr>
          </a:p>
          <a:p>
            <a:endParaRPr lang="en-US" dirty="0" smtClean="0">
              <a:solidFill>
                <a:schemeClr val="tx1"/>
              </a:solidFill>
              <a:latin typeface="Chalkboard"/>
              <a:cs typeface="Chalkboard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So it helps to understand how </a:t>
            </a:r>
            <a:r>
              <a:rPr lang="en-US" dirty="0" err="1" smtClean="0">
                <a:solidFill>
                  <a:schemeClr val="tx1"/>
                </a:solidFill>
                <a:latin typeface="Chalkboard"/>
                <a:cs typeface="Chalkboard"/>
              </a:rPr>
              <a:t>Maltego</a:t>
            </a:r>
            <a:r>
              <a:rPr lang="en-US" dirty="0" smtClean="0">
                <a:solidFill>
                  <a:schemeClr val="tx1"/>
                </a:solidFill>
                <a:latin typeface="Chalkboard"/>
                <a:cs typeface="Chalkboard"/>
              </a:rPr>
              <a:t> does this…</a:t>
            </a:r>
            <a:endParaRPr lang="en-US" dirty="0">
              <a:solidFill>
                <a:schemeClr val="tx1"/>
              </a:solidFill>
              <a:latin typeface="Chalkboard"/>
              <a:cs typeface="Chalkboard"/>
            </a:endParaRPr>
          </a:p>
        </p:txBody>
      </p:sp>
      <p:pic>
        <p:nvPicPr>
          <p:cNvPr id="4" name="Picture 3" descr="transform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70" y="1711770"/>
            <a:ext cx="3694636" cy="360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15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42738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rgbClr val="632523"/>
                </a:solidFill>
                <a:latin typeface="Arial Black"/>
                <a:cs typeface="Arial Black"/>
              </a:rPr>
              <a:t>Maltego</a:t>
            </a:r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 Transforms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564295"/>
            <a:ext cx="6400800" cy="1752600"/>
          </a:xfrm>
        </p:spPr>
        <p:txBody>
          <a:bodyPr/>
          <a:lstStyle/>
          <a:p>
            <a:r>
              <a:rPr lang="en-US" dirty="0" smtClean="0">
                <a:latin typeface="Chalkboard"/>
                <a:cs typeface="Chalkboard"/>
              </a:rPr>
              <a:t>Understanding </a:t>
            </a:r>
          </a:p>
          <a:p>
            <a:r>
              <a:rPr lang="en-US" dirty="0" smtClean="0">
                <a:latin typeface="Chalkboard"/>
                <a:cs typeface="Chalkboard"/>
              </a:rPr>
              <a:t>Local Transform Logic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0 at 6.35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979" y="2592546"/>
            <a:ext cx="2514775" cy="17527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10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>
                    <a:lumMod val="50000"/>
                  </a:schemeClr>
                </a:solidFill>
                <a:latin typeface="Arial Black"/>
                <a:cs typeface="Arial Black"/>
              </a:rPr>
              <a:t>Local Transform Ex.</a:t>
            </a:r>
            <a:endParaRPr lang="en-US" dirty="0">
              <a:solidFill>
                <a:schemeClr val="accent2">
                  <a:lumMod val="50000"/>
                </a:schemeClr>
              </a:solidFill>
              <a:latin typeface="Arial Black"/>
              <a:cs typeface="Arial Black"/>
            </a:endParaRPr>
          </a:p>
        </p:txBody>
      </p:sp>
      <p:pic>
        <p:nvPicPr>
          <p:cNvPr id="6" name="Picture 5" descr="Screen Shot 2012-09-25 at 3.09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67" y="2971631"/>
            <a:ext cx="6083722" cy="340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783737" y="1917648"/>
            <a:ext cx="262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Register Transform</a:t>
            </a:r>
            <a:endParaRPr lang="en-US" dirty="0">
              <a:latin typeface="Arial Black"/>
              <a:cs typeface="Arial Black"/>
            </a:endParaRPr>
          </a:p>
        </p:txBody>
      </p:sp>
      <p:pic>
        <p:nvPicPr>
          <p:cNvPr id="8" name="Picture 7" descr="Screen Shot 2012-09-25 at 3.42.5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311" y="1417638"/>
            <a:ext cx="4000778" cy="1460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/>
          <p:cNvSpPr/>
          <p:nvPr/>
        </p:nvSpPr>
        <p:spPr>
          <a:xfrm>
            <a:off x="4900748" y="1436698"/>
            <a:ext cx="2719787" cy="1218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44911" y="4860157"/>
            <a:ext cx="3260178" cy="12186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031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Local Transform Ex.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3.07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7076"/>
            <a:ext cx="9144000" cy="252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718434" y="1731741"/>
            <a:ext cx="564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Run transform against Entity (e.g., Domain)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485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Ex. Transform Result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3.08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28" y="1643536"/>
            <a:ext cx="7569218" cy="484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Oval 4"/>
          <p:cNvSpPr/>
          <p:nvPr/>
        </p:nvSpPr>
        <p:spPr>
          <a:xfrm>
            <a:off x="551655" y="5336316"/>
            <a:ext cx="4618506" cy="1147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311281" y="5733975"/>
            <a:ext cx="280080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Note the XML output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7" name="TextBox 6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1797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Ex. Transform Code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2.55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2" y="1968500"/>
            <a:ext cx="8819142" cy="3136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318928" y="2270501"/>
            <a:ext cx="453813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Simple script that receives entity / </a:t>
            </a:r>
          </a:p>
          <a:p>
            <a:r>
              <a:rPr lang="en-US" dirty="0" smtClean="0">
                <a:latin typeface="Arial Black"/>
                <a:cs typeface="Arial Black"/>
              </a:rPr>
              <a:t>entity info as arguments</a:t>
            </a:r>
            <a:endParaRPr lang="en-US" dirty="0">
              <a:latin typeface="Arial Black"/>
              <a:cs typeface="Arial Black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2180962" y="2593667"/>
            <a:ext cx="1137966" cy="461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8487" y="1942844"/>
            <a:ext cx="3066175" cy="30200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3249" y="1599167"/>
            <a:ext cx="265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Nice helper library exists: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318928" y="5470811"/>
            <a:ext cx="369212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Build and return a response</a:t>
            </a:r>
            <a:endParaRPr lang="en-US" dirty="0">
              <a:latin typeface="Arial Black"/>
              <a:cs typeface="Arial Black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860231" y="5105418"/>
            <a:ext cx="1458698" cy="5151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169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Ex. Transform Output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pic>
        <p:nvPicPr>
          <p:cNvPr id="5" name="Picture 4" descr="Screen Shot 2012-09-25 at 3.00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1883686"/>
            <a:ext cx="8916019" cy="3899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2750398" y="6026419"/>
            <a:ext cx="5499109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Returning </a:t>
            </a:r>
            <a:r>
              <a:rPr lang="en-US" dirty="0" err="1" smtClean="0">
                <a:latin typeface="Arial Black"/>
                <a:cs typeface="Arial Black"/>
              </a:rPr>
              <a:t>Maltego</a:t>
            </a:r>
            <a:r>
              <a:rPr lang="en-US" dirty="0" smtClean="0">
                <a:latin typeface="Arial Black"/>
                <a:cs typeface="Arial Black"/>
              </a:rPr>
              <a:t> XML response</a:t>
            </a:r>
          </a:p>
          <a:p>
            <a:r>
              <a:rPr lang="en-US" dirty="0" smtClean="0">
                <a:latin typeface="Arial Black"/>
                <a:cs typeface="Arial Black"/>
                <a:hlinkClick r:id="rId3"/>
              </a:rPr>
              <a:t>http://ctas.paterva.com/view/Specification</a:t>
            </a:r>
            <a:r>
              <a:rPr lang="en-US" dirty="0" smtClean="0">
                <a:latin typeface="Arial Black"/>
                <a:cs typeface="Arial Black"/>
              </a:rPr>
              <a:t> </a:t>
            </a:r>
            <a:endParaRPr lang="en-US" dirty="0">
              <a:latin typeface="Arial Black"/>
              <a:cs typeface="Arial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5428" y="1838370"/>
            <a:ext cx="2710861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 Black"/>
                <a:cs typeface="Arial Black"/>
              </a:rPr>
              <a:t>Stand-alone scripts, </a:t>
            </a:r>
          </a:p>
          <a:p>
            <a:r>
              <a:rPr lang="en-US" dirty="0" smtClean="0">
                <a:latin typeface="Arial Black"/>
                <a:cs typeface="Arial Black"/>
              </a:rPr>
              <a:t>can be run from CLI</a:t>
            </a:r>
            <a:endParaRPr lang="en-US" dirty="0">
              <a:latin typeface="Arial Black"/>
              <a:cs typeface="Arial Black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181637" y="2052429"/>
            <a:ext cx="1533791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5658" y="1818702"/>
            <a:ext cx="2937883" cy="3693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588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632523"/>
                </a:solidFill>
                <a:latin typeface="Arial Black"/>
                <a:cs typeface="Arial Black"/>
              </a:rPr>
              <a:t>Maltego</a:t>
            </a:r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 Transforms</a:t>
            </a:r>
            <a:endParaRPr lang="en-US" dirty="0">
              <a:solidFill>
                <a:srgbClr val="632523"/>
              </a:solidFill>
              <a:latin typeface="Arial Black"/>
              <a:cs typeface="Arial Blac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>
                <a:latin typeface="Arial Black"/>
                <a:cs typeface="Arial Black"/>
              </a:rPr>
              <a:t>A Community of development / sharing already exists!</a:t>
            </a:r>
            <a:endParaRPr lang="en-US" dirty="0">
              <a:latin typeface="Arial Black"/>
              <a:cs typeface="Arial Black"/>
            </a:endParaRPr>
          </a:p>
        </p:txBody>
      </p:sp>
      <p:pic>
        <p:nvPicPr>
          <p:cNvPr id="4" name="Picture 3" descr="Screen Shot 2012-09-25 at 3.40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13034"/>
            <a:ext cx="8313310" cy="3827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72199" y="6540294"/>
            <a:ext cx="3198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https://github.com/technoskald/maltegoxforms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096208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789"/>
            <a:ext cx="7772400" cy="1470025"/>
          </a:xfrm>
        </p:spPr>
        <p:txBody>
          <a:bodyPr/>
          <a:lstStyle/>
          <a:p>
            <a:r>
              <a:rPr lang="en-US" dirty="0" err="1" smtClean="0">
                <a:solidFill>
                  <a:srgbClr val="984807"/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 Requirement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7408" y="1518245"/>
            <a:ext cx="5067499" cy="1059564"/>
          </a:xfrm>
          <a:ln>
            <a:solidFill>
              <a:srgbClr val="800000"/>
            </a:solidFill>
          </a:ln>
        </p:spPr>
        <p:txBody>
          <a:bodyPr>
            <a:normAutofit lnSpcReduction="10000"/>
          </a:bodyPr>
          <a:lstStyle/>
          <a:p>
            <a:r>
              <a:rPr lang="en-US" dirty="0" err="1" smtClean="0">
                <a:solidFill>
                  <a:srgbClr val="632523"/>
                </a:solidFill>
                <a:latin typeface="Arial Black"/>
                <a:cs typeface="Arial Black"/>
              </a:rPr>
              <a:t>Maltego</a:t>
            </a:r>
            <a:r>
              <a:rPr lang="en-US" dirty="0" smtClean="0">
                <a:solidFill>
                  <a:srgbClr val="632523"/>
                </a:solidFill>
                <a:latin typeface="Arial Black"/>
                <a:cs typeface="Arial Black"/>
              </a:rPr>
              <a:t> Transform Compatible!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0936" y="2577809"/>
            <a:ext cx="8560597" cy="70788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Warning:</a:t>
            </a:r>
          </a:p>
          <a:p>
            <a:r>
              <a:rPr lang="en-US" sz="2000" b="1" i="1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Do not require people to </a:t>
            </a:r>
            <a:r>
              <a:rPr lang="en-US" sz="2000" b="1" i="1" u="sng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re-write</a:t>
            </a:r>
            <a:r>
              <a:rPr lang="en-US" sz="2000" b="1" i="1" dirty="0" smtClean="0">
                <a:solidFill>
                  <a:srgbClr val="FF0000"/>
                </a:solidFill>
                <a:latin typeface="Chalkboard SE Regular"/>
                <a:cs typeface="Chalkboard SE Regular"/>
              </a:rPr>
              <a:t> their code or they will hate you... </a:t>
            </a:r>
            <a:endParaRPr lang="en-US" sz="2000" b="1" i="1" dirty="0">
              <a:solidFill>
                <a:srgbClr val="FF0000"/>
              </a:solidFill>
              <a:latin typeface="Chalkboard SE Regular"/>
              <a:cs typeface="Chalkboard SE Regular"/>
            </a:endParaRPr>
          </a:p>
        </p:txBody>
      </p:sp>
      <p:pic>
        <p:nvPicPr>
          <p:cNvPr id="6" name="Picture 5" descr="tmb_1101_4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00"/>
            <a:ext cx="60960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20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664"/>
            <a:ext cx="8229600" cy="132556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…But </a:t>
            </a:r>
            <a:b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</a:b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We Don’t Want To Be Stuck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199"/>
            <a:ext cx="8469489" cy="5069783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could change local transform I/O</a:t>
            </a:r>
          </a:p>
          <a:p>
            <a:pPr lvl="1"/>
            <a:r>
              <a:rPr lang="en-US" sz="2000" dirty="0" err="1" smtClean="0">
                <a:latin typeface="Chalkboard"/>
                <a:cs typeface="Chalkboard"/>
              </a:rPr>
              <a:t>Maltego</a:t>
            </a:r>
            <a:r>
              <a:rPr lang="en-US" sz="2000" dirty="0" smtClean="0">
                <a:latin typeface="Chalkboard"/>
                <a:cs typeface="Chalkboard"/>
              </a:rPr>
              <a:t> transform design could have limitations</a:t>
            </a:r>
          </a:p>
          <a:p>
            <a:endParaRPr lang="en-US" dirty="0" smtClean="0">
              <a:latin typeface="Chalkboard"/>
              <a:cs typeface="Chalkboard"/>
            </a:endParaRPr>
          </a:p>
          <a:p>
            <a:r>
              <a:rPr lang="en-US" dirty="0" err="1" smtClean="0">
                <a:latin typeface="Chalkboard"/>
                <a:cs typeface="Chalkboard"/>
              </a:rPr>
              <a:t>Poortego</a:t>
            </a:r>
            <a:r>
              <a:rPr lang="en-US" dirty="0" smtClean="0">
                <a:latin typeface="Chalkboard"/>
                <a:cs typeface="Chalkboard"/>
              </a:rPr>
              <a:t> != </a:t>
            </a:r>
            <a:r>
              <a:rPr lang="en-US" dirty="0" err="1" smtClean="0">
                <a:latin typeface="Chalkboard"/>
                <a:cs typeface="Chalkboard"/>
              </a:rPr>
              <a:t>Maltego</a:t>
            </a:r>
            <a:endParaRPr lang="en-US" dirty="0" smtClean="0">
              <a:latin typeface="Chalkboard"/>
              <a:cs typeface="Chalkboard"/>
            </a:endParaRP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Some </a:t>
            </a:r>
            <a:r>
              <a:rPr lang="en-US" sz="1800" dirty="0" err="1" smtClean="0">
                <a:latin typeface="Chalkboard"/>
                <a:cs typeface="Chalkboard"/>
              </a:rPr>
              <a:t>Maltego</a:t>
            </a:r>
            <a:r>
              <a:rPr lang="en-US" sz="1800" dirty="0" smtClean="0">
                <a:latin typeface="Chalkboard"/>
                <a:cs typeface="Chalkboard"/>
              </a:rPr>
              <a:t> fields ignored in </a:t>
            </a:r>
            <a:r>
              <a:rPr lang="en-US" sz="1800" dirty="0" err="1" smtClean="0">
                <a:latin typeface="Chalkboard"/>
                <a:cs typeface="Chalkboard"/>
              </a:rPr>
              <a:t>Poortego</a:t>
            </a:r>
            <a:endParaRPr lang="en-US" sz="1800" dirty="0" smtClean="0">
              <a:latin typeface="Chalkboard"/>
              <a:cs typeface="Chalkboard"/>
            </a:endParaRP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Some </a:t>
            </a:r>
            <a:r>
              <a:rPr lang="en-US" sz="1800" dirty="0" err="1" smtClean="0">
                <a:latin typeface="Chalkboard"/>
                <a:cs typeface="Chalkboard"/>
              </a:rPr>
              <a:t>Poortego</a:t>
            </a:r>
            <a:r>
              <a:rPr lang="en-US" sz="1800" dirty="0" smtClean="0">
                <a:latin typeface="Chalkboard"/>
                <a:cs typeface="Chalkboard"/>
              </a:rPr>
              <a:t> fields add functionality</a:t>
            </a:r>
          </a:p>
          <a:p>
            <a:endParaRPr lang="en-US" dirty="0">
              <a:latin typeface="Chalkboard"/>
              <a:cs typeface="Chalkboard"/>
            </a:endParaRPr>
          </a:p>
          <a:p>
            <a:r>
              <a:rPr lang="en-US" dirty="0" smtClean="0">
                <a:latin typeface="Chalkboard"/>
                <a:cs typeface="Chalkboard"/>
              </a:rPr>
              <a:t>Want flexibility, don’t want underlying </a:t>
            </a:r>
            <a:r>
              <a:rPr lang="en-US" dirty="0" err="1" smtClean="0">
                <a:latin typeface="Chalkboard"/>
                <a:cs typeface="Chalkboard"/>
              </a:rPr>
              <a:t>Poortego</a:t>
            </a:r>
            <a:r>
              <a:rPr lang="en-US" dirty="0" smtClean="0">
                <a:latin typeface="Chalkboard"/>
                <a:cs typeface="Chalkboard"/>
              </a:rPr>
              <a:t> to be married to </a:t>
            </a:r>
            <a:r>
              <a:rPr lang="en-US" dirty="0" err="1" smtClean="0">
                <a:latin typeface="Chalkboard"/>
                <a:cs typeface="Chalkboard"/>
              </a:rPr>
              <a:t>Maltego’s</a:t>
            </a:r>
            <a:r>
              <a:rPr lang="en-US" dirty="0" smtClean="0">
                <a:latin typeface="Chalkboard"/>
                <a:cs typeface="Chalkboard"/>
              </a:rPr>
              <a:t> standard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5 at 4.47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732" y="2591191"/>
            <a:ext cx="2691980" cy="231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9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Whois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5 at 9.2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58" y="2969788"/>
            <a:ext cx="3662090" cy="341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0256"/>
            <a:ext cx="805510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I am a </a:t>
            </a:r>
            <a:r>
              <a:rPr lang="en-US" sz="2800" dirty="0" err="1" smtClean="0">
                <a:solidFill>
                  <a:srgbClr val="FF0000"/>
                </a:solidFill>
                <a:latin typeface="Chalkboard"/>
                <a:cs typeface="Chalkboard"/>
              </a:rPr>
              <a:t>dataholic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latin typeface="Chalkboard"/>
                <a:cs typeface="Chalkboard"/>
              </a:rPr>
              <a:t>–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	and it’s not just enough to have the data…</a:t>
            </a:r>
          </a:p>
          <a:p>
            <a:r>
              <a:rPr lang="en-US" sz="2400" dirty="0">
                <a:latin typeface="Chalkboard"/>
                <a:cs typeface="Chalkboard"/>
              </a:rPr>
              <a:t>	</a:t>
            </a:r>
            <a:r>
              <a:rPr lang="en-US" sz="2400" dirty="0" smtClean="0">
                <a:latin typeface="Chalkboard"/>
                <a:cs typeface="Chalkboard"/>
              </a:rPr>
              <a:t>	I want to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organize</a:t>
            </a:r>
            <a:r>
              <a:rPr lang="en-US" sz="2400" dirty="0" smtClean="0">
                <a:latin typeface="Chalkboard"/>
                <a:cs typeface="Chalkboard"/>
              </a:rPr>
              <a:t> it,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understand</a:t>
            </a:r>
            <a:r>
              <a:rPr lang="en-US" sz="2400" dirty="0" smtClean="0">
                <a:latin typeface="Chalkboard"/>
                <a:cs typeface="Chalkboard"/>
              </a:rPr>
              <a:t> it, and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act</a:t>
            </a:r>
            <a:r>
              <a:rPr lang="en-US" sz="2400" dirty="0" smtClean="0">
                <a:latin typeface="Chalkboard"/>
                <a:cs typeface="Chalkboard"/>
              </a:rPr>
              <a:t> on it!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45033" y="6380262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0125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Transform Wrapper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2289"/>
            <a:ext cx="4009927" cy="4525963"/>
          </a:xfrm>
        </p:spPr>
        <p:txBody>
          <a:bodyPr/>
          <a:lstStyle/>
          <a:p>
            <a:r>
              <a:rPr lang="en-US" dirty="0" smtClean="0">
                <a:latin typeface="Chalkboard"/>
                <a:cs typeface="Chalkboard"/>
              </a:rPr>
              <a:t>One </a:t>
            </a:r>
            <a:r>
              <a:rPr lang="en-US" dirty="0" err="1" smtClean="0">
                <a:latin typeface="Chalkboard"/>
                <a:cs typeface="Chalkboard"/>
              </a:rPr>
              <a:t>Poortego-Maltego</a:t>
            </a:r>
            <a:r>
              <a:rPr lang="en-US" dirty="0" smtClean="0">
                <a:latin typeface="Chalkboard"/>
                <a:cs typeface="Chalkboard"/>
              </a:rPr>
              <a:t> transform script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Can execute any </a:t>
            </a:r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transform</a:t>
            </a:r>
          </a:p>
          <a:p>
            <a:pPr lvl="1"/>
            <a:r>
              <a:rPr lang="en-US" dirty="0" smtClean="0">
                <a:latin typeface="Chalkboard"/>
                <a:cs typeface="Chalkboard"/>
              </a:rPr>
              <a:t>Interprets results into </a:t>
            </a:r>
            <a:r>
              <a:rPr lang="en-US" dirty="0" err="1" smtClean="0">
                <a:latin typeface="Chalkboard"/>
                <a:cs typeface="Chalkboard"/>
              </a:rPr>
              <a:t>Poortego</a:t>
            </a:r>
            <a:r>
              <a:rPr lang="en-US" dirty="0" smtClean="0">
                <a:latin typeface="Chalkboard"/>
                <a:cs typeface="Chalkboard"/>
              </a:rPr>
              <a:t> framework </a:t>
            </a:r>
            <a:endParaRPr lang="en-US" dirty="0">
              <a:latin typeface="Chalkboard"/>
              <a:cs typeface="Chalkboard"/>
            </a:endParaRPr>
          </a:p>
        </p:txBody>
      </p:sp>
      <p:pic>
        <p:nvPicPr>
          <p:cNvPr id="4" name="Picture 3" descr="condom-being-inflated-over-mans-hea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787" y="1830855"/>
            <a:ext cx="4219673" cy="3088412"/>
          </a:xfrm>
          <a:prstGeom prst="rect">
            <a:avLst/>
          </a:prstGeom>
        </p:spPr>
      </p:pic>
      <p:pic>
        <p:nvPicPr>
          <p:cNvPr id="5" name="Picture 4" descr="Screen Shot 2012-09-26 at 11.34.53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63601"/>
            <a:ext cx="9144000" cy="6230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5720976" y="6472180"/>
            <a:ext cx="33413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Poortego-Maltego</a:t>
            </a:r>
            <a:r>
              <a:rPr lang="en-US" sz="1200" dirty="0" smtClean="0"/>
              <a:t> Transform wrapper Screenshot</a:t>
            </a:r>
          </a:p>
        </p:txBody>
      </p:sp>
    </p:spTree>
    <p:extLst>
      <p:ext uri="{BB962C8B-B14F-4D97-AF65-F5344CB8AC3E}">
        <p14:creationId xmlns:p14="http://schemas.microsoft.com/office/powerpoint/2010/main" val="2115259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Native </a:t>
            </a:r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Transforms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63" y="1646947"/>
            <a:ext cx="4733596" cy="2630041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2 Argument input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Entity value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Entity fields/values (optional)</a:t>
            </a:r>
          </a:p>
        </p:txBody>
      </p:sp>
      <p:pic>
        <p:nvPicPr>
          <p:cNvPr id="5" name="Picture 4" descr="Screen Shot 2012-09-26 at 11.26.4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1" y="3820815"/>
            <a:ext cx="9144000" cy="2700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4579759" y="1646947"/>
            <a:ext cx="4733596" cy="26300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>
                <a:latin typeface="Chalkboard"/>
                <a:cs typeface="Chalkboard"/>
              </a:rPr>
              <a:t>Poortego</a:t>
            </a:r>
            <a:r>
              <a:rPr lang="en-US" sz="2800" dirty="0" smtClean="0">
                <a:latin typeface="Chalkboard"/>
                <a:cs typeface="Chalkboard"/>
              </a:rPr>
              <a:t> XML output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Stand-alone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No reliance on framework</a:t>
            </a:r>
          </a:p>
          <a:p>
            <a:pPr lvl="1"/>
            <a:r>
              <a:rPr lang="en-US" sz="2400" dirty="0" smtClean="0">
                <a:latin typeface="Chalkboard"/>
                <a:cs typeface="Chalkboard"/>
              </a:rPr>
              <a:t>No language constraints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0132" y="6580261"/>
            <a:ext cx="31338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Poortego</a:t>
            </a:r>
            <a:r>
              <a:rPr lang="en-US" sz="1200" dirty="0" smtClean="0"/>
              <a:t> Transform XML Output</a:t>
            </a:r>
            <a:r>
              <a:rPr lang="en-US" sz="1200" dirty="0"/>
              <a:t> </a:t>
            </a:r>
            <a:r>
              <a:rPr lang="en-US" sz="1200" dirty="0" smtClean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199072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So Many Formats,</a:t>
            </a:r>
            <a:b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</a:b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So Little Time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62" y="1942842"/>
            <a:ext cx="8629776" cy="4764128"/>
          </a:xfrm>
        </p:spPr>
        <p:txBody>
          <a:bodyPr>
            <a:normAutofit/>
          </a:bodyPr>
          <a:lstStyle/>
          <a:p>
            <a:endParaRPr lang="en-US" sz="1000" dirty="0" smtClean="0">
              <a:latin typeface="Chalkboard"/>
              <a:cs typeface="Chalkboard"/>
            </a:endParaRPr>
          </a:p>
          <a:p>
            <a:r>
              <a:rPr lang="en-US" sz="2800" dirty="0" smtClean="0">
                <a:latin typeface="Chalkboard"/>
                <a:cs typeface="Chalkboard"/>
              </a:rPr>
              <a:t>Plain flat-file (CSV, XML, </a:t>
            </a:r>
          </a:p>
          <a:p>
            <a:pPr marL="0" indent="0">
              <a:buNone/>
            </a:pPr>
            <a:r>
              <a:rPr lang="en-US" sz="2800" dirty="0">
                <a:latin typeface="Chalkboard"/>
                <a:cs typeface="Chalkboard"/>
              </a:rPr>
              <a:t> </a:t>
            </a:r>
            <a:r>
              <a:rPr lang="en-US" sz="2800" dirty="0" smtClean="0">
                <a:latin typeface="Chalkboard"/>
                <a:cs typeface="Chalkboard"/>
              </a:rPr>
              <a:t> JSON, SQL, etc.)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Stand-alone DB (e.g., </a:t>
            </a:r>
            <a:r>
              <a:rPr lang="en-US" sz="2800" dirty="0" err="1" smtClean="0">
                <a:latin typeface="Chalkboard"/>
                <a:cs typeface="Chalkboard"/>
              </a:rPr>
              <a:t>sqlite</a:t>
            </a:r>
            <a:r>
              <a:rPr lang="en-US" sz="2800" dirty="0" smtClean="0">
                <a:latin typeface="Chalkboard"/>
                <a:cs typeface="Chalkboard"/>
              </a:rPr>
              <a:t>)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Industry and Vendor formats</a:t>
            </a:r>
          </a:p>
          <a:p>
            <a:pPr lvl="1"/>
            <a:r>
              <a:rPr lang="en-US" dirty="0" err="1" smtClean="0">
                <a:latin typeface="Chalkboard"/>
                <a:cs typeface="Chalkboard"/>
              </a:rPr>
              <a:t>Pcap</a:t>
            </a:r>
            <a:r>
              <a:rPr lang="en-US" dirty="0" smtClean="0">
                <a:latin typeface="Chalkboard"/>
                <a:cs typeface="Chalkboard"/>
              </a:rPr>
              <a:t>, syslog, Snort, IP Tables, </a:t>
            </a:r>
            <a:r>
              <a:rPr lang="en-US" dirty="0" err="1" smtClean="0">
                <a:latin typeface="Chalkboard"/>
                <a:cs typeface="Chalkboard"/>
              </a:rPr>
              <a:t>OpenIOC</a:t>
            </a:r>
            <a:r>
              <a:rPr lang="en-US" dirty="0" smtClean="0">
                <a:latin typeface="Chalkboard"/>
                <a:cs typeface="Chalkboard"/>
              </a:rPr>
              <a:t>, IODEF</a:t>
            </a:r>
          </a:p>
          <a:p>
            <a:r>
              <a:rPr lang="en-US" sz="2800" dirty="0" smtClean="0">
                <a:latin typeface="Chalkboard"/>
                <a:cs typeface="Chalkboard"/>
              </a:rPr>
              <a:t>Frontend / Visualization formats</a:t>
            </a:r>
          </a:p>
          <a:p>
            <a:pPr lvl="1"/>
            <a:r>
              <a:rPr lang="en-US" dirty="0" err="1" smtClean="0">
                <a:latin typeface="Chalkboard"/>
                <a:cs typeface="Chalkboard"/>
              </a:rPr>
              <a:t>Maltego</a:t>
            </a:r>
            <a:r>
              <a:rPr lang="en-US" dirty="0" smtClean="0">
                <a:latin typeface="Chalkboard"/>
                <a:cs typeface="Chalkboard"/>
              </a:rPr>
              <a:t> / </a:t>
            </a:r>
            <a:r>
              <a:rPr lang="en-US" dirty="0" err="1" smtClean="0">
                <a:latin typeface="Chalkboard"/>
                <a:cs typeface="Chalkboard"/>
              </a:rPr>
              <a:t>GraphML</a:t>
            </a:r>
            <a:r>
              <a:rPr lang="en-US" dirty="0" smtClean="0">
                <a:latin typeface="Chalkboard"/>
                <a:cs typeface="Chalkboard"/>
              </a:rPr>
              <a:t>, </a:t>
            </a:r>
            <a:r>
              <a:rPr lang="en-US" dirty="0" err="1" smtClean="0">
                <a:solidFill>
                  <a:srgbClr val="FF0000"/>
                </a:solidFill>
                <a:latin typeface="Chalkboard"/>
                <a:cs typeface="Chalkboard"/>
              </a:rPr>
              <a:t>Graphviz</a:t>
            </a:r>
            <a:r>
              <a:rPr lang="en-US" dirty="0" smtClean="0">
                <a:latin typeface="Chalkboard"/>
                <a:cs typeface="Chalkboard"/>
              </a:rPr>
              <a:t>, </a:t>
            </a:r>
            <a:r>
              <a:rPr lang="en-US" dirty="0" err="1" smtClean="0">
                <a:latin typeface="Chalkboard"/>
                <a:cs typeface="Chalkboard"/>
              </a:rPr>
              <a:t>TheBrain</a:t>
            </a:r>
            <a:r>
              <a:rPr lang="en-US" dirty="0" smtClean="0">
                <a:latin typeface="Chalkboard"/>
                <a:cs typeface="Chalkboard"/>
              </a:rPr>
              <a:t> (XML)</a:t>
            </a: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4" name="Picture 3" descr="Screen Shot 2012-09-26 at 11.46.5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066" y="1893526"/>
            <a:ext cx="3095666" cy="1746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7481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Import / Export Plugin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562" y="1659276"/>
            <a:ext cx="8629776" cy="4764128"/>
          </a:xfrm>
        </p:spPr>
        <p:txBody>
          <a:bodyPr>
            <a:normAutofit/>
          </a:bodyPr>
          <a:lstStyle/>
          <a:p>
            <a:endParaRPr lang="en-US" sz="1000" dirty="0" smtClean="0">
              <a:latin typeface="Chalkboard"/>
              <a:cs typeface="Chalkboard"/>
            </a:endParaRPr>
          </a:p>
          <a:p>
            <a:r>
              <a:rPr lang="en-US" sz="2800" dirty="0" smtClean="0">
                <a:latin typeface="Chalkboard"/>
                <a:cs typeface="Chalkboard"/>
              </a:rPr>
              <a:t>Define class inherited from importer / exporter class</a:t>
            </a:r>
          </a:p>
          <a:p>
            <a:pPr lvl="1"/>
            <a:r>
              <a:rPr lang="en-US" sz="2400" dirty="0">
                <a:latin typeface="Chalkboard"/>
                <a:cs typeface="Chalkboard"/>
              </a:rPr>
              <a:t>D</a:t>
            </a:r>
            <a:r>
              <a:rPr lang="en-US" sz="2400" dirty="0" smtClean="0">
                <a:latin typeface="Chalkboard"/>
                <a:cs typeface="Chalkboard"/>
              </a:rPr>
              <a:t>efine the logic overriding import() and export() methods</a:t>
            </a:r>
          </a:p>
          <a:p>
            <a:endParaRPr lang="en-US" sz="2800" dirty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dirty="0" smtClean="0">
              <a:latin typeface="Chalkboard"/>
              <a:cs typeface="Chalkboard"/>
            </a:endParaRP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800" dirty="0" smtClean="0">
              <a:latin typeface="Chalkboard"/>
              <a:cs typeface="Chalkboard"/>
            </a:endParaRPr>
          </a:p>
          <a:p>
            <a:endParaRPr lang="en-US" sz="2400" dirty="0" smtClean="0">
              <a:latin typeface="Chalkboard"/>
              <a:cs typeface="Chalkboard"/>
            </a:endParaRPr>
          </a:p>
        </p:txBody>
      </p:sp>
      <p:pic>
        <p:nvPicPr>
          <p:cNvPr id="5" name="Picture 4" descr="vandelay-industries-80ste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66" y="3444885"/>
            <a:ext cx="3262086" cy="3262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2868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ncident_link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55" y="1295409"/>
            <a:ext cx="6982828" cy="55625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664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Case Study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52771" y="6090520"/>
            <a:ext cx="193022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/>
              <a:t>Poortego</a:t>
            </a:r>
            <a:r>
              <a:rPr lang="en-US" dirty="0" smtClean="0"/>
              <a:t> </a:t>
            </a:r>
            <a:r>
              <a:rPr lang="en-US" dirty="0" err="1" smtClean="0"/>
              <a:t>Graphviz</a:t>
            </a:r>
            <a:r>
              <a:rPr lang="en-US" dirty="0" smtClean="0"/>
              <a:t> </a:t>
            </a:r>
          </a:p>
          <a:p>
            <a:r>
              <a:rPr lang="en-US" dirty="0" smtClean="0"/>
              <a:t>Export screenshot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6708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0664"/>
            <a:ext cx="8229600" cy="1143000"/>
          </a:xfrm>
        </p:spPr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Case Study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9" name="Picture 8" descr="Screen Shot 2012-09-20 at 10.18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214" y="1550838"/>
            <a:ext cx="7467600" cy="530716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57200" y="1378036"/>
            <a:ext cx="5905917" cy="186482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6089" y="4056775"/>
            <a:ext cx="227232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Zoom and pan down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374768" y="5503182"/>
            <a:ext cx="7353462" cy="97707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2511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Poortego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 Case Study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0 at 10.21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4" y="1417637"/>
            <a:ext cx="7664506" cy="512905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37793" y="1417637"/>
            <a:ext cx="2410807" cy="887469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34264" y="2712916"/>
            <a:ext cx="1993545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Zoom and pan up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479493" y="2322694"/>
            <a:ext cx="1453586" cy="92333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halkboard"/>
                <a:cs typeface="Chalkboard"/>
              </a:rPr>
              <a:t>Enter “APT”</a:t>
            </a:r>
          </a:p>
          <a:p>
            <a:r>
              <a:rPr lang="en-US" dirty="0">
                <a:latin typeface="Chalkboard"/>
                <a:cs typeface="Chalkboard"/>
              </a:rPr>
              <a:t>b</a:t>
            </a:r>
            <a:r>
              <a:rPr lang="en-US" dirty="0" smtClean="0">
                <a:latin typeface="Chalkboard"/>
                <a:cs typeface="Chalkboard"/>
              </a:rPr>
              <a:t>uzzword in</a:t>
            </a:r>
          </a:p>
          <a:p>
            <a:r>
              <a:rPr lang="en-US" dirty="0" err="1">
                <a:latin typeface="Chalkboard"/>
                <a:cs typeface="Chalkboard"/>
              </a:rPr>
              <a:t>p</a:t>
            </a:r>
            <a:r>
              <a:rPr lang="en-US" dirty="0" err="1" smtClean="0">
                <a:latin typeface="Chalkboard"/>
                <a:cs typeface="Chalkboard"/>
              </a:rPr>
              <a:t>reso</a:t>
            </a:r>
            <a:r>
              <a:rPr lang="en-US" dirty="0" smtClean="0">
                <a:latin typeface="Chalkboard"/>
                <a:cs typeface="Chalkboard"/>
              </a:rPr>
              <a:t> here…</a:t>
            </a:r>
            <a:endParaRPr lang="en-US" dirty="0">
              <a:latin typeface="Chalkboard"/>
              <a:cs typeface="Chalkboard"/>
            </a:endParaRPr>
          </a:p>
        </p:txBody>
      </p:sp>
      <p:sp>
        <p:nvSpPr>
          <p:cNvPr id="8" name="TextBox 7"/>
          <p:cNvSpPr txBox="1"/>
          <p:nvPr/>
        </p:nvSpPr>
        <p:spPr>
          <a:xfrm rot="19616890">
            <a:off x="196425" y="359176"/>
            <a:ext cx="992579" cy="369332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SIDEBAR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900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Future Work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Doc. </a:t>
            </a:r>
            <a:r>
              <a:rPr lang="en-US" dirty="0"/>
              <a:t>d</a:t>
            </a:r>
            <a:r>
              <a:rPr lang="en-US" dirty="0" smtClean="0"/>
              <a:t>oc. </a:t>
            </a:r>
            <a:r>
              <a:rPr lang="en-US" dirty="0"/>
              <a:t>d</a:t>
            </a:r>
            <a:r>
              <a:rPr lang="en-US" dirty="0" smtClean="0"/>
              <a:t>ocument… (i.e., manual)</a:t>
            </a:r>
          </a:p>
          <a:p>
            <a:r>
              <a:rPr lang="en-US" dirty="0" smtClean="0"/>
              <a:t>GUI work (web / </a:t>
            </a:r>
            <a:r>
              <a:rPr lang="en-US" dirty="0" err="1" smtClean="0"/>
              <a:t>RESTful</a:t>
            </a:r>
            <a:r>
              <a:rPr lang="en-US" dirty="0" smtClean="0"/>
              <a:t> API)</a:t>
            </a:r>
          </a:p>
          <a:p>
            <a:r>
              <a:rPr lang="en-US" dirty="0" smtClean="0"/>
              <a:t>More transforms </a:t>
            </a:r>
            <a:r>
              <a:rPr lang="en-US" dirty="0" err="1" smtClean="0"/>
              <a:t>plz</a:t>
            </a:r>
            <a:endParaRPr lang="en-US" dirty="0" smtClean="0"/>
          </a:p>
          <a:p>
            <a:r>
              <a:rPr lang="en-US" dirty="0" smtClean="0"/>
              <a:t>Build more importers / exporters</a:t>
            </a:r>
          </a:p>
          <a:p>
            <a:pPr lvl="1"/>
            <a:r>
              <a:rPr lang="en-US" dirty="0" smtClean="0"/>
              <a:t>Integration with other good projects</a:t>
            </a:r>
          </a:p>
          <a:p>
            <a:r>
              <a:rPr lang="en-US" dirty="0" smtClean="0"/>
              <a:t>QA and testing</a:t>
            </a:r>
          </a:p>
          <a:p>
            <a:r>
              <a:rPr lang="en-US" dirty="0" smtClean="0"/>
              <a:t>Wider community support</a:t>
            </a:r>
          </a:p>
          <a:p>
            <a:pPr lvl="1"/>
            <a:r>
              <a:rPr lang="en-US" dirty="0" smtClean="0"/>
              <a:t>Introducing at </a:t>
            </a:r>
            <a:r>
              <a:rPr lang="en-US" dirty="0" err="1" smtClean="0"/>
              <a:t>SecTor</a:t>
            </a:r>
            <a:r>
              <a:rPr lang="en-US" dirty="0" smtClean="0"/>
              <a:t> and RSA EU</a:t>
            </a:r>
          </a:p>
          <a:p>
            <a:pPr lvl="1"/>
            <a:r>
              <a:rPr lang="en-US" dirty="0" smtClean="0"/>
              <a:t>Add to </a:t>
            </a:r>
            <a:r>
              <a:rPr lang="en-US" dirty="0" err="1" smtClean="0"/>
              <a:t>Metasploit</a:t>
            </a:r>
            <a:r>
              <a:rPr lang="en-US" dirty="0" smtClean="0"/>
              <a:t> </a:t>
            </a:r>
            <a:r>
              <a:rPr lang="en-US" dirty="0" err="1" smtClean="0"/>
              <a:t>Git</a:t>
            </a:r>
            <a:r>
              <a:rPr lang="en-US" dirty="0" smtClean="0"/>
              <a:t> repo.?</a:t>
            </a:r>
            <a:endParaRPr lang="en-US" dirty="0"/>
          </a:p>
        </p:txBody>
      </p:sp>
      <p:pic>
        <p:nvPicPr>
          <p:cNvPr id="4" name="Picture 3" descr="Screen Shot 2012-09-26 at 12.35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580" y="2305520"/>
            <a:ext cx="2592156" cy="25172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69331" y="4828987"/>
            <a:ext cx="1812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“Back to the Future” 1985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4607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Questions?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191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	</a:t>
            </a:r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dirty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Chalkduster"/>
                <a:cs typeface="Chalkduster"/>
              </a:rPr>
              <a:t>Community driven threat </a:t>
            </a:r>
            <a:r>
              <a:rPr lang="en-US" sz="4000" dirty="0" err="1" smtClean="0">
                <a:latin typeface="Chalkduster"/>
                <a:cs typeface="Chalkduster"/>
              </a:rPr>
              <a:t>intel</a:t>
            </a:r>
            <a:r>
              <a:rPr lang="en-US" sz="4000" dirty="0" smtClean="0">
                <a:latin typeface="Chalkduster"/>
                <a:cs typeface="Chalkduster"/>
              </a:rPr>
              <a:t>. tool</a:t>
            </a:r>
          </a:p>
          <a:p>
            <a:pPr marL="0" indent="0" algn="ctr">
              <a:buNone/>
            </a:pPr>
            <a:endParaRPr lang="en-US" sz="4000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4000" dirty="0" smtClean="0">
                <a:latin typeface="Chalkduster"/>
                <a:cs typeface="Chalkduster"/>
              </a:rPr>
              <a:t>Let’s be </a:t>
            </a:r>
            <a:r>
              <a:rPr lang="en-US" sz="4000" dirty="0" smtClean="0">
                <a:solidFill>
                  <a:srgbClr val="FF0000"/>
                </a:solidFill>
                <a:latin typeface="Chalkduster"/>
                <a:cs typeface="Chalkduster"/>
              </a:rPr>
              <a:t>awesome</a:t>
            </a:r>
            <a:r>
              <a:rPr lang="en-US" sz="4000" dirty="0" smtClean="0">
                <a:latin typeface="Chalkduster"/>
                <a:cs typeface="Chalkduster"/>
              </a:rPr>
              <a:t> together</a:t>
            </a:r>
            <a:endParaRPr lang="en-US" sz="4000" dirty="0">
              <a:latin typeface="Chalkduster"/>
              <a:cs typeface="Chalkduster"/>
            </a:endParaRPr>
          </a:p>
        </p:txBody>
      </p:sp>
      <p:pic>
        <p:nvPicPr>
          <p:cNvPr id="4" name="Picture 3" descr="bridg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504536"/>
            <a:ext cx="6984127" cy="3441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439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Thanks for Listening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4191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  <a:hlinkClick r:id="rId2"/>
              </a:rPr>
              <a:t>https://github.com/mgeide</a:t>
            </a:r>
            <a:r>
              <a:rPr lang="en-US" sz="5900" dirty="0" smtClean="0">
                <a:latin typeface="Chalkduster"/>
                <a:cs typeface="Chalkduster"/>
              </a:rPr>
              <a:t> </a:t>
            </a:r>
            <a:endParaRPr lang="en-US" sz="5900" dirty="0">
              <a:latin typeface="Chalkduster"/>
              <a:cs typeface="Chalkduster"/>
            </a:endParaRPr>
          </a:p>
          <a:p>
            <a:pPr marL="0" indent="0">
              <a:buNone/>
            </a:pPr>
            <a:endParaRPr lang="en-US" sz="5900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</a:rPr>
              <a:t>MIKE GEIDE</a:t>
            </a:r>
          </a:p>
          <a:p>
            <a:pPr marL="0" indent="0" algn="ctr">
              <a:buNone/>
            </a:pPr>
            <a:endParaRPr lang="en-US" sz="5900" dirty="0" smtClean="0">
              <a:latin typeface="Chalkduster"/>
              <a:cs typeface="Chalkduster"/>
            </a:endParaRP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</a:rPr>
              <a:t>MGEIDE </a:t>
            </a:r>
          </a:p>
          <a:p>
            <a:pPr marL="0" indent="0" algn="ctr">
              <a:buNone/>
            </a:pPr>
            <a:r>
              <a:rPr lang="en-US" sz="5900" dirty="0" smtClean="0">
                <a:latin typeface="Chalkduster"/>
                <a:cs typeface="Chalkduster"/>
              </a:rPr>
              <a:t>(</a:t>
            </a:r>
            <a:r>
              <a:rPr lang="en-US" sz="5900" dirty="0" err="1" smtClean="0">
                <a:latin typeface="Chalkduster"/>
                <a:cs typeface="Chalkduster"/>
              </a:rPr>
              <a:t>zscaler.com</a:t>
            </a:r>
            <a:r>
              <a:rPr lang="en-US" sz="5900" dirty="0" smtClean="0">
                <a:latin typeface="Chalkduster"/>
                <a:cs typeface="Chalkduster"/>
              </a:rPr>
              <a:t>, </a:t>
            </a:r>
            <a:r>
              <a:rPr lang="en-US" sz="5900" dirty="0" err="1" smtClean="0">
                <a:latin typeface="Chalkduster"/>
                <a:cs typeface="Chalkduster"/>
              </a:rPr>
              <a:t>gmail.com</a:t>
            </a:r>
            <a:r>
              <a:rPr lang="en-US" sz="5900" dirty="0" smtClean="0">
                <a:latin typeface="Chalkduster"/>
                <a:cs typeface="Chalkduster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937639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Whois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4" name="Picture 3" descr="Screen Shot 2012-09-25 at 9.21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358" y="2969788"/>
            <a:ext cx="3662090" cy="341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520256"/>
            <a:ext cx="805510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halkboard"/>
                <a:cs typeface="Chalkboard"/>
              </a:rPr>
              <a:t>I am a </a:t>
            </a:r>
            <a:r>
              <a:rPr lang="en-US" sz="2800" dirty="0" err="1" smtClean="0">
                <a:solidFill>
                  <a:srgbClr val="FF0000"/>
                </a:solidFill>
                <a:latin typeface="Chalkboard"/>
                <a:cs typeface="Chalkboard"/>
              </a:rPr>
              <a:t>dataholic</a:t>
            </a:r>
            <a:r>
              <a:rPr lang="en-US" sz="2800" dirty="0" smtClean="0">
                <a:solidFill>
                  <a:srgbClr val="FF0000"/>
                </a:solidFill>
                <a:latin typeface="Chalkboard"/>
                <a:cs typeface="Chalkboard"/>
              </a:rPr>
              <a:t> </a:t>
            </a:r>
            <a:r>
              <a:rPr lang="en-US" sz="2800" dirty="0" smtClean="0">
                <a:latin typeface="Chalkboard"/>
                <a:cs typeface="Chalkboard"/>
              </a:rPr>
              <a:t>–</a:t>
            </a:r>
          </a:p>
          <a:p>
            <a:r>
              <a:rPr lang="en-US" sz="2400" dirty="0" smtClean="0">
                <a:latin typeface="Chalkboard"/>
                <a:cs typeface="Chalkboard"/>
              </a:rPr>
              <a:t>	and it’s not just enough to have the data…</a:t>
            </a:r>
          </a:p>
          <a:p>
            <a:r>
              <a:rPr lang="en-US" sz="2400" dirty="0">
                <a:latin typeface="Chalkboard"/>
                <a:cs typeface="Chalkboard"/>
              </a:rPr>
              <a:t>	</a:t>
            </a:r>
            <a:r>
              <a:rPr lang="en-US" sz="2400" dirty="0" smtClean="0">
                <a:latin typeface="Chalkboard"/>
                <a:cs typeface="Chalkboard"/>
              </a:rPr>
              <a:t>	I want to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organize</a:t>
            </a:r>
            <a:r>
              <a:rPr lang="en-US" sz="2400" dirty="0" smtClean="0">
                <a:latin typeface="Chalkboard"/>
                <a:cs typeface="Chalkboard"/>
              </a:rPr>
              <a:t> it,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understand</a:t>
            </a:r>
            <a:r>
              <a:rPr lang="en-US" sz="2400" dirty="0" smtClean="0">
                <a:latin typeface="Chalkboard"/>
                <a:cs typeface="Chalkboard"/>
              </a:rPr>
              <a:t> it, and </a:t>
            </a:r>
            <a:r>
              <a:rPr lang="en-US" sz="2400" dirty="0" smtClean="0">
                <a:solidFill>
                  <a:srgbClr val="FF0000"/>
                </a:solidFill>
                <a:latin typeface="Chalkboard"/>
                <a:cs typeface="Chalkboard"/>
              </a:rPr>
              <a:t>act</a:t>
            </a:r>
            <a:r>
              <a:rPr lang="en-US" sz="2400" dirty="0" smtClean="0">
                <a:latin typeface="Chalkboard"/>
                <a:cs typeface="Chalkboard"/>
              </a:rPr>
              <a:t> on it!</a:t>
            </a:r>
            <a:endParaRPr lang="en-US" sz="2400" dirty="0">
              <a:latin typeface="Chalkboard"/>
              <a:cs typeface="Chalkboard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3364" y="3046750"/>
            <a:ext cx="419858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Chalkduster"/>
                <a:cs typeface="Chalkduster"/>
              </a:rPr>
              <a:t>“Are you employed sir?”</a:t>
            </a:r>
          </a:p>
          <a:p>
            <a:endParaRPr lang="en-US" sz="2200" dirty="0"/>
          </a:p>
          <a:p>
            <a:r>
              <a:rPr lang="en-US" sz="2200" dirty="0" smtClean="0"/>
              <a:t>Oh yeah, I’ve also have had jobs…</a:t>
            </a:r>
          </a:p>
          <a:p>
            <a:pPr marL="285750" indent="-285750">
              <a:buFont typeface="Arial"/>
              <a:buChar char="•"/>
            </a:pPr>
            <a:endParaRPr lang="en-US" sz="2200" dirty="0" smtClean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Researcher @ </a:t>
            </a:r>
            <a:r>
              <a:rPr lang="en-US" sz="2200" dirty="0" err="1" smtClean="0">
                <a:solidFill>
                  <a:srgbClr val="FF0000"/>
                </a:solidFill>
              </a:rPr>
              <a:t>Zscaler</a:t>
            </a:r>
            <a:r>
              <a:rPr lang="en-US" sz="2200" dirty="0" smtClean="0"/>
              <a:t>, Inc.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/>
              <a:t>&gt;4 billion transaction / week</a:t>
            </a:r>
          </a:p>
          <a:p>
            <a:pPr marL="285750" indent="-285750">
              <a:buFont typeface="Arial"/>
              <a:buChar char="•"/>
            </a:pPr>
            <a:endParaRPr lang="en-US" sz="2200" dirty="0" smtClean="0"/>
          </a:p>
          <a:p>
            <a:pPr marL="285750" indent="-285750">
              <a:buFont typeface="Arial"/>
              <a:buChar char="•"/>
            </a:pPr>
            <a:r>
              <a:rPr lang="en-US" sz="2200" dirty="0" smtClean="0"/>
              <a:t>Various Gov’t SOC / CERT gigs</a:t>
            </a:r>
          </a:p>
          <a:p>
            <a:pPr marL="742950" lvl="1" indent="-285750">
              <a:buFont typeface="Arial"/>
              <a:buChar char="•"/>
            </a:pPr>
            <a:r>
              <a:rPr lang="en-US" sz="2200" dirty="0" smtClean="0">
                <a:solidFill>
                  <a:srgbClr val="FF0000"/>
                </a:solidFill>
              </a:rPr>
              <a:t>US-CERT </a:t>
            </a:r>
            <a:r>
              <a:rPr lang="en-US" sz="2200" dirty="0" smtClean="0"/>
              <a:t>USG </a:t>
            </a:r>
            <a:r>
              <a:rPr lang="en-US" sz="2200" dirty="0" err="1" smtClean="0"/>
              <a:t>netflow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6645033" y="6385473"/>
            <a:ext cx="1732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“The Big </a:t>
            </a:r>
            <a:r>
              <a:rPr lang="en-US" sz="1200" dirty="0" err="1" smtClean="0"/>
              <a:t>Lebowski</a:t>
            </a:r>
            <a:r>
              <a:rPr lang="en-US" sz="1200" dirty="0" smtClean="0"/>
              <a:t>”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00513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>
                    <a:lumMod val="50000"/>
                  </a:schemeClr>
                </a:solidFill>
                <a:latin typeface="Chalkduster"/>
                <a:cs typeface="Chalkduster"/>
              </a:rPr>
              <a:t>Outline</a:t>
            </a:r>
            <a:endParaRPr lang="en-US" dirty="0">
              <a:solidFill>
                <a:schemeClr val="accent6">
                  <a:lumMod val="50000"/>
                </a:schemeClr>
              </a:solidFill>
              <a:latin typeface="Chalkduster"/>
              <a:cs typeface="Chalkduster"/>
            </a:endParaRPr>
          </a:p>
        </p:txBody>
      </p:sp>
      <p:pic>
        <p:nvPicPr>
          <p:cNvPr id="6" name="Picture 5" descr="Body-ChalkOutl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831" y="3693097"/>
            <a:ext cx="3218891" cy="2154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11489" y="1731737"/>
            <a:ext cx="642670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Chalkboard"/>
                <a:cs typeface="Chalkboard"/>
              </a:rPr>
              <a:t>Threat Intelligence / </a:t>
            </a:r>
          </a:p>
          <a:p>
            <a:r>
              <a:rPr lang="en-US" sz="3200" dirty="0">
                <a:latin typeface="Chalkboard"/>
                <a:cs typeface="Chalkboard"/>
              </a:rPr>
              <a:t>	</a:t>
            </a:r>
            <a:r>
              <a:rPr lang="en-US" sz="3200" dirty="0" smtClean="0">
                <a:latin typeface="Chalkboard"/>
                <a:cs typeface="Chalkboard"/>
              </a:rPr>
              <a:t>						OSINT </a:t>
            </a:r>
            <a:r>
              <a:rPr lang="en-US" sz="3200" dirty="0" smtClean="0">
                <a:solidFill>
                  <a:srgbClr val="FF0000"/>
                </a:solidFill>
                <a:latin typeface="Chalkboard"/>
                <a:cs typeface="Chalkboard"/>
              </a:rPr>
              <a:t>Concepts</a:t>
            </a:r>
          </a:p>
          <a:p>
            <a:pPr lvl="1"/>
            <a:endParaRPr lang="en-US" sz="3200" dirty="0" smtClean="0">
              <a:latin typeface="Chalkboard"/>
              <a:cs typeface="Chalkboar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Chalkboard"/>
                <a:cs typeface="Chalkboard"/>
              </a:rPr>
              <a:t>Current State of </a:t>
            </a:r>
            <a:r>
              <a:rPr lang="en-US" sz="3200" dirty="0" smtClean="0">
                <a:solidFill>
                  <a:srgbClr val="FF0000"/>
                </a:solidFill>
                <a:latin typeface="Chalkboard"/>
                <a:cs typeface="Chalkboard"/>
              </a:rPr>
              <a:t>Tools</a:t>
            </a:r>
          </a:p>
          <a:p>
            <a:endParaRPr lang="en-US" sz="3200" dirty="0" smtClean="0">
              <a:latin typeface="Chalkboard"/>
              <a:cs typeface="Chalkboar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latin typeface="Chalkboard"/>
                <a:cs typeface="Chalkboard"/>
              </a:rPr>
              <a:t>Introducing “</a:t>
            </a:r>
            <a:r>
              <a:rPr lang="en-US" sz="3200" dirty="0" err="1" smtClean="0">
                <a:solidFill>
                  <a:srgbClr val="FF0000"/>
                </a:solidFill>
                <a:latin typeface="Chalkboard"/>
                <a:cs typeface="Chalkboard"/>
              </a:rPr>
              <a:t>Poortego</a:t>
            </a:r>
            <a:r>
              <a:rPr lang="en-US" sz="3200" dirty="0" smtClean="0">
                <a:latin typeface="Chalkboard"/>
                <a:cs typeface="Chalkboard"/>
              </a:rPr>
              <a:t>”</a:t>
            </a:r>
          </a:p>
          <a:p>
            <a:endParaRPr lang="en-US" sz="3200" dirty="0" smtClean="0">
              <a:latin typeface="Chalkboard"/>
              <a:cs typeface="Chalkboard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FF0000"/>
                </a:solidFill>
                <a:latin typeface="Chalkboard"/>
                <a:cs typeface="Chalkboard"/>
              </a:rPr>
              <a:t>Future</a:t>
            </a:r>
            <a:r>
              <a:rPr lang="en-US" sz="3200" dirty="0" smtClean="0">
                <a:latin typeface="Chalkboard"/>
                <a:cs typeface="Chalkboard"/>
              </a:rPr>
              <a:t> Work</a:t>
            </a:r>
          </a:p>
          <a:p>
            <a:endParaRPr lang="en-US" sz="3200" dirty="0"/>
          </a:p>
        </p:txBody>
      </p:sp>
      <p:pic>
        <p:nvPicPr>
          <p:cNvPr id="8" name="Picture 7" descr="beer-mug-m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32663">
            <a:off x="8230663" y="4282375"/>
            <a:ext cx="680774" cy="6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79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Cyber Threat Intelligence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7005" y="1669487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/>
              <a:t>“…</a:t>
            </a:r>
            <a:r>
              <a:rPr lang="en-US" i="1" dirty="0" smtClean="0">
                <a:solidFill>
                  <a:srgbClr val="FF0000"/>
                </a:solidFill>
              </a:rPr>
              <a:t>information directly pertaining to a vulnerability of, or threat</a:t>
            </a:r>
            <a:r>
              <a:rPr lang="en-US" i="1" dirty="0" smtClean="0"/>
              <a:t> to, a system or network, </a:t>
            </a:r>
            <a:r>
              <a:rPr lang="en-US" i="1" dirty="0" smtClean="0">
                <a:solidFill>
                  <a:srgbClr val="FF0000"/>
                </a:solidFill>
              </a:rPr>
              <a:t>including information pertaining to the protection of </a:t>
            </a:r>
            <a:r>
              <a:rPr lang="en-US" i="1" dirty="0" smtClean="0"/>
              <a:t>a system or network from: (1) efforts to degrade, disrupt, or destroy such systems or network; or (2) theft or misappropriation of information, intellectual property, or personally identifiable information</a:t>
            </a:r>
            <a:r>
              <a:rPr lang="en-US" dirty="0" smtClean="0"/>
              <a:t>.”  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r>
              <a:rPr lang="en-US" sz="2400" dirty="0" smtClean="0"/>
              <a:t>Cyber Intelligence Sharing Protection Act</a:t>
            </a:r>
          </a:p>
          <a:p>
            <a:pPr marL="0" indent="0">
              <a:buFont typeface="Arial"/>
              <a:buNone/>
            </a:pPr>
            <a:r>
              <a:rPr lang="en-US" sz="2400" dirty="0" smtClean="0">
                <a:hlinkClick r:id="rId2"/>
              </a:rPr>
              <a:t>http://www.gop.gov/bill/112/2/hr3523</a:t>
            </a:r>
            <a:r>
              <a:rPr lang="en-US" sz="2400" dirty="0" smtClean="0"/>
              <a:t>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5" name="Picture 4" descr="600px-US-GreatSeal-Obvers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92" y="4870101"/>
            <a:ext cx="16764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95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984807"/>
                </a:solidFill>
                <a:latin typeface="Chalkduster"/>
                <a:cs typeface="Chalkduster"/>
              </a:rPr>
              <a:t>Cyber Threat Intelligence</a:t>
            </a:r>
            <a:endParaRPr lang="en-US" dirty="0">
              <a:solidFill>
                <a:srgbClr val="984807"/>
              </a:solidFill>
              <a:latin typeface="Chalkduster"/>
              <a:cs typeface="Chalkdust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7005" y="1669487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000" i="1" dirty="0" smtClean="0">
                <a:solidFill>
                  <a:schemeClr val="bg1">
                    <a:lumMod val="50000"/>
                  </a:schemeClr>
                </a:solidFill>
              </a:rPr>
              <a:t>“…information directly pertaining to a vulnerability of, or threat to, a system or network, including information pertaining to the protection of a system or network from: (1) efforts to degrade, disrupt, or destroy such systems or network; or (2) theft or misappropriation of information, intellectual property, or personally identifiable information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.”  </a:t>
            </a:r>
          </a:p>
          <a:p>
            <a:pPr marL="0" indent="0">
              <a:buFont typeface="Arial"/>
              <a:buNone/>
            </a:pPr>
            <a:endParaRPr lang="en-US" sz="2000" dirty="0" smtClean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Cyber Intelligence Sharing Protection Act</a:t>
            </a:r>
          </a:p>
          <a:p>
            <a:pPr marL="0" indent="0">
              <a:buFont typeface="Arial"/>
              <a:buNone/>
            </a:pP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hlinkClick r:id="rId2"/>
              </a:rPr>
              <a:t>http://www.gop.gov/bill/112/2/hr3523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5" name="Picture 4" descr="600px-US-GreatSeal-Obverse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892" y="3193701"/>
            <a:ext cx="1676400" cy="1676400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" idx="3"/>
          </p:cNvCxnSpPr>
          <p:nvPr/>
        </p:nvCxnSpPr>
        <p:spPr>
          <a:xfrm flipH="1">
            <a:off x="547005" y="846138"/>
            <a:ext cx="8139795" cy="4195141"/>
          </a:xfrm>
          <a:prstGeom prst="line">
            <a:avLst/>
          </a:prstGeom>
          <a:ln w="38100" cmpd="sng">
            <a:solidFill>
              <a:schemeClr val="tx1"/>
            </a:solidFill>
            <a:headEnd type="none"/>
            <a:tailEnd type="non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41120" y="5215811"/>
            <a:ext cx="6058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Chalkduster"/>
                <a:cs typeface="Chalkduster"/>
              </a:rPr>
              <a:t>Wha</a:t>
            </a:r>
            <a:r>
              <a:rPr lang="en-US" sz="2800" b="1" dirty="0" smtClean="0">
                <a:latin typeface="Chalkduster"/>
                <a:cs typeface="Chalkduster"/>
              </a:rPr>
              <a:t>??  No legal jargon </a:t>
            </a:r>
            <a:r>
              <a:rPr lang="en-US" sz="2800" b="1" dirty="0" err="1" smtClean="0">
                <a:latin typeface="Chalkduster"/>
                <a:cs typeface="Chalkduster"/>
              </a:rPr>
              <a:t>plz</a:t>
            </a:r>
            <a:r>
              <a:rPr lang="en-US" sz="2800" b="1" dirty="0" smtClean="0">
                <a:latin typeface="Chalkduster"/>
                <a:cs typeface="Chalkduster"/>
              </a:rPr>
              <a:t>…</a:t>
            </a:r>
            <a:endParaRPr lang="en-US" sz="2800" b="1" dirty="0">
              <a:latin typeface="Chalkduster"/>
              <a:cs typeface="Chalkdust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92772" y="5841506"/>
            <a:ext cx="7507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The Gov’t thought it was important enough to try and pass a </a:t>
            </a:r>
            <a:r>
              <a:rPr lang="en-US" sz="2000" b="1" dirty="0" smtClean="0">
                <a:solidFill>
                  <a:srgbClr val="FF0000"/>
                </a:solidFill>
              </a:rPr>
              <a:t>Bill/law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		… </a:t>
            </a:r>
            <a:r>
              <a:rPr lang="en-US" sz="2000" b="1" dirty="0" smtClean="0">
                <a:solidFill>
                  <a:srgbClr val="FF0000"/>
                </a:solidFill>
              </a:rPr>
              <a:t>Pay attention </a:t>
            </a:r>
            <a:r>
              <a:rPr lang="en-US" sz="2000" b="1" dirty="0" smtClean="0">
                <a:solidFill>
                  <a:srgbClr val="FF0000"/>
                </a:solidFill>
                <a:sym typeface="Wingdings"/>
              </a:rPr>
              <a:t>=)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642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2289</Words>
  <Application>Microsoft Macintosh PowerPoint</Application>
  <PresentationFormat>On-screen Show (4:3)</PresentationFormat>
  <Paragraphs>450</Paragraphs>
  <Slides>59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Office Theme</vt:lpstr>
      <vt:lpstr>POORTEG </vt:lpstr>
      <vt:lpstr>POORTEG </vt:lpstr>
      <vt:lpstr>Warning</vt:lpstr>
      <vt:lpstr>Disclaimer</vt:lpstr>
      <vt:lpstr>Whois</vt:lpstr>
      <vt:lpstr>Whois</vt:lpstr>
      <vt:lpstr>Outline</vt:lpstr>
      <vt:lpstr>Cyber Threat Intelligence</vt:lpstr>
      <vt:lpstr>Cyber Threat Intelligence</vt:lpstr>
      <vt:lpstr>Threat Intel. (informally) </vt:lpstr>
      <vt:lpstr>Threat Intel. (informally) </vt:lpstr>
      <vt:lpstr>OSINT (Open Source Intel.)</vt:lpstr>
      <vt:lpstr>Why Threat Intel. ?</vt:lpstr>
      <vt:lpstr>Ex. Applied Intel. (1)</vt:lpstr>
      <vt:lpstr>Ex. Applied Intel. (2)</vt:lpstr>
      <vt:lpstr>Ex. Applied Intel. (3)</vt:lpstr>
      <vt:lpstr>Ex. Applied Intel. (4)</vt:lpstr>
      <vt:lpstr>Ex. Applied Intel. (5)</vt:lpstr>
      <vt:lpstr>Attack Applied Intel</vt:lpstr>
      <vt:lpstr>This is for real…</vt:lpstr>
      <vt:lpstr>Attack &lt;=&gt; Defense (1)</vt:lpstr>
      <vt:lpstr>Attack &lt;=&gt; Defense (2)</vt:lpstr>
      <vt:lpstr>Attack &lt;=&gt; Defense (3)</vt:lpstr>
      <vt:lpstr>Key Intel. Operations</vt:lpstr>
      <vt:lpstr>Aggregation Tools</vt:lpstr>
      <vt:lpstr>“Intelligence” Tools</vt:lpstr>
      <vt:lpstr>“Other” FOSS Tools</vt:lpstr>
      <vt:lpstr>Outlier Intel. Tool</vt:lpstr>
      <vt:lpstr>Maltego Limitations</vt:lpstr>
      <vt:lpstr>Other Free Intel. Projects</vt:lpstr>
      <vt:lpstr>POORTEG</vt:lpstr>
      <vt:lpstr>G   Als  </vt:lpstr>
      <vt:lpstr>It is NOT a Maltego “clone” or “replacement”</vt:lpstr>
      <vt:lpstr>Dev. Inspiration (1)</vt:lpstr>
      <vt:lpstr>Dev. Inspiration (2)</vt:lpstr>
      <vt:lpstr>Dev. Architecture</vt:lpstr>
      <vt:lpstr>ActiveRecords</vt:lpstr>
      <vt:lpstr>Rex::UI CLI / Metasploit</vt:lpstr>
      <vt:lpstr>Simple is Powerful</vt:lpstr>
      <vt:lpstr>Poortego Transforms</vt:lpstr>
      <vt:lpstr>Maltego Transforms</vt:lpstr>
      <vt:lpstr>Local Transform Ex.</vt:lpstr>
      <vt:lpstr>Local Transform Ex.</vt:lpstr>
      <vt:lpstr>Ex. Transform Result</vt:lpstr>
      <vt:lpstr>Ex. Transform Code</vt:lpstr>
      <vt:lpstr>Ex. Transform Output</vt:lpstr>
      <vt:lpstr>Maltego Transforms</vt:lpstr>
      <vt:lpstr>Poortego Requirement</vt:lpstr>
      <vt:lpstr>…But  We Don’t Want To Be Stuck</vt:lpstr>
      <vt:lpstr>Transform Wrapper</vt:lpstr>
      <vt:lpstr>Native Poortego Transforms</vt:lpstr>
      <vt:lpstr>So Many Formats, So Little Time</vt:lpstr>
      <vt:lpstr>Import / Export Plugin</vt:lpstr>
      <vt:lpstr>Poortego Case Study</vt:lpstr>
      <vt:lpstr>Poortego Case Study</vt:lpstr>
      <vt:lpstr>Poortego Case Study</vt:lpstr>
      <vt:lpstr>Future Work</vt:lpstr>
      <vt:lpstr>Questions?</vt:lpstr>
      <vt:lpstr>Thanks for Listening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Maltego Transforms</dc:title>
  <dc:creator>MG</dc:creator>
  <cp:lastModifiedBy>MG</cp:lastModifiedBy>
  <cp:revision>121</cp:revision>
  <dcterms:created xsi:type="dcterms:W3CDTF">2012-09-25T18:55:07Z</dcterms:created>
  <dcterms:modified xsi:type="dcterms:W3CDTF">2012-09-26T19:55:31Z</dcterms:modified>
</cp:coreProperties>
</file>